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5" r:id="rId1"/>
  </p:sldMasterIdLst>
  <p:notesMasterIdLst>
    <p:notesMasterId r:id="rId23"/>
  </p:notesMasterIdLst>
  <p:sldIdLst>
    <p:sldId id="256" r:id="rId2"/>
    <p:sldId id="257" r:id="rId3"/>
    <p:sldId id="263" r:id="rId4"/>
    <p:sldId id="258" r:id="rId5"/>
    <p:sldId id="277" r:id="rId6"/>
    <p:sldId id="337" r:id="rId7"/>
    <p:sldId id="338" r:id="rId8"/>
    <p:sldId id="339" r:id="rId9"/>
    <p:sldId id="340" r:id="rId10"/>
    <p:sldId id="351" r:id="rId11"/>
    <p:sldId id="348" r:id="rId12"/>
    <p:sldId id="349" r:id="rId13"/>
    <p:sldId id="350" r:id="rId14"/>
    <p:sldId id="341" r:id="rId15"/>
    <p:sldId id="342" r:id="rId16"/>
    <p:sldId id="343" r:id="rId17"/>
    <p:sldId id="344" r:id="rId18"/>
    <p:sldId id="352" r:id="rId19"/>
    <p:sldId id="345" r:id="rId20"/>
    <p:sldId id="346" r:id="rId21"/>
    <p:sldId id="347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8CD9B21-A95B-4117-AB6B-38CD901E955E}">
          <p14:sldIdLst>
            <p14:sldId id="256"/>
            <p14:sldId id="257"/>
            <p14:sldId id="263"/>
            <p14:sldId id="258"/>
            <p14:sldId id="277"/>
            <p14:sldId id="337"/>
            <p14:sldId id="338"/>
          </p14:sldIdLst>
        </p14:section>
        <p14:section name="공통" id="{0D5F5303-C448-45BF-8ACD-BA4C01DE2C14}">
          <p14:sldIdLst>
            <p14:sldId id="339"/>
            <p14:sldId id="340"/>
            <p14:sldId id="351"/>
            <p14:sldId id="348"/>
            <p14:sldId id="349"/>
            <p14:sldId id="350"/>
            <p14:sldId id="341"/>
            <p14:sldId id="342"/>
            <p14:sldId id="343"/>
            <p14:sldId id="344"/>
            <p14:sldId id="352"/>
            <p14:sldId id="345"/>
            <p14:sldId id="346"/>
            <p14:sldId id="34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5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13" autoAdjust="0"/>
    <p:restoredTop sz="94660" autoAdjust="0"/>
  </p:normalViewPr>
  <p:slideViewPr>
    <p:cSldViewPr snapToGrid="0">
      <p:cViewPr varScale="1">
        <p:scale>
          <a:sx n="93" d="100"/>
          <a:sy n="93" d="100"/>
        </p:scale>
        <p:origin x="102" y="576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6" d="100"/>
          <a:sy n="86" d="100"/>
        </p:scale>
        <p:origin x="3152" y="64"/>
      </p:cViewPr>
      <p:guideLst>
        <p:guide orient="horz" pos="2880"/>
        <p:guide pos="215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7A306964-F557-4739-967F-268389A0D4AF}" type="datetime1">
              <a:rPr lang="ko-KR" altLang="en-US"/>
              <a:pPr lvl="0">
                <a:defRPr/>
              </a:pPr>
              <a:t>2025-07-21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7F8E2D13-75C9-4B2E-816E-AFC8F0ECCEA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1349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5339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3707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9767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4095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F8E2D13-75C9-4B2E-816E-AFC8F0ECCEAB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10BDB19-3BC4-334A-22F2-54A1C8C3D769}"/>
              </a:ext>
            </a:extLst>
          </p:cNvPr>
          <p:cNvCxnSpPr>
            <a:cxnSpLocks/>
          </p:cNvCxnSpPr>
          <p:nvPr userDrawn="1"/>
        </p:nvCxnSpPr>
        <p:spPr>
          <a:xfrm>
            <a:off x="155575" y="2237456"/>
            <a:ext cx="1188085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9815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98" userDrawn="1">
          <p15:clr>
            <a:srgbClr val="FBAE40"/>
          </p15:clr>
        </p15:guide>
        <p15:guide id="4" pos="7582" userDrawn="1">
          <p15:clr>
            <a:srgbClr val="FBAE40"/>
          </p15:clr>
        </p15:guide>
        <p15:guide id="5" orient="horz" pos="4178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B29194F-BCD1-3A15-2E9C-B32313B35BA3}"/>
              </a:ext>
            </a:extLst>
          </p:cNvPr>
          <p:cNvSpPr/>
          <p:nvPr userDrawn="1"/>
        </p:nvSpPr>
        <p:spPr>
          <a:xfrm>
            <a:off x="0" y="0"/>
            <a:ext cx="5334004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C0546-DCAB-0734-1E11-C1B831FDFECD}"/>
              </a:ext>
            </a:extLst>
          </p:cNvPr>
          <p:cNvSpPr txBox="1"/>
          <p:nvPr userDrawn="1"/>
        </p:nvSpPr>
        <p:spPr>
          <a:xfrm>
            <a:off x="977638" y="1576441"/>
            <a:ext cx="3313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r>
              <a:rPr lang="en-US" altLang="ko-KR" sz="1600" b="1" spc="0" baseline="0" dirty="0">
                <a:solidFill>
                  <a:srgbClr val="C2BAB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ixSGo L" charset="-127"/>
                <a:sym typeface="맑은 고딕"/>
              </a:rPr>
              <a:t>Advanced e-OFP </a:t>
            </a:r>
            <a:r>
              <a:rPr lang="ko-KR" altLang="en-US" sz="1600" b="1" spc="0" baseline="0" dirty="0">
                <a:solidFill>
                  <a:srgbClr val="C2BAB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ixSGo L" charset="-127"/>
                <a:sym typeface="맑은 고딕"/>
              </a:rPr>
              <a:t>화면설계서</a:t>
            </a:r>
          </a:p>
        </p:txBody>
      </p:sp>
      <p:sp>
        <p:nvSpPr>
          <p:cNvPr id="5" name="텍스트 개체 틀 6">
            <a:extLst>
              <a:ext uri="{FF2B5EF4-FFF2-40B4-BE49-F238E27FC236}">
                <a16:creationId xmlns:a16="http://schemas.microsoft.com/office/drawing/2014/main" id="{3E4BA7D2-5933-B864-84DB-D6D10624C2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161" y="2243286"/>
            <a:ext cx="4168910" cy="37867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pPr lvl="0"/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C691DEE-A014-250B-8D18-6DDDEDC2739F}"/>
              </a:ext>
            </a:extLst>
          </p:cNvPr>
          <p:cNvCxnSpPr/>
          <p:nvPr userDrawn="1"/>
        </p:nvCxnSpPr>
        <p:spPr>
          <a:xfrm>
            <a:off x="920750" y="2794000"/>
            <a:ext cx="3427732" cy="0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005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헤드라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>
            <a:extLst>
              <a:ext uri="{FF2B5EF4-FFF2-40B4-BE49-F238E27FC236}">
                <a16:creationId xmlns:a16="http://schemas.microsoft.com/office/drawing/2014/main" id="{E6A80453-D07D-1585-1C7E-D5F80B74E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94" y="237996"/>
            <a:ext cx="5930106" cy="469110"/>
          </a:xfrm>
          <a:prstGeom prst="rect">
            <a:avLst/>
          </a:prstGeom>
        </p:spPr>
        <p:txBody>
          <a:bodyPr anchor="ctr"/>
          <a:lstStyle>
            <a:lvl1pPr algn="l">
              <a:defRPr sz="20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64E7FA0-1659-A678-79CC-1ABA41FAD034}"/>
              </a:ext>
            </a:extLst>
          </p:cNvPr>
          <p:cNvCxnSpPr>
            <a:cxnSpLocks/>
          </p:cNvCxnSpPr>
          <p:nvPr userDrawn="1"/>
        </p:nvCxnSpPr>
        <p:spPr>
          <a:xfrm>
            <a:off x="155575" y="707106"/>
            <a:ext cx="1188085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6A633E1-D3DA-045B-626F-76B85DD8532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417407640"/>
              </p:ext>
            </p:extLst>
          </p:nvPr>
        </p:nvGraphicFramePr>
        <p:xfrm>
          <a:off x="9329805" y="232512"/>
          <a:ext cx="2700270" cy="213170"/>
        </p:xfrm>
        <a:graphic>
          <a:graphicData uri="http://schemas.openxmlformats.org/drawingml/2006/table">
            <a:tbl>
              <a:tblPr/>
              <a:tblGrid>
                <a:gridCol w="1350135">
                  <a:extLst>
                    <a:ext uri="{9D8B030D-6E8A-4147-A177-3AD203B41FA5}">
                      <a16:colId xmlns:a16="http://schemas.microsoft.com/office/drawing/2014/main" val="132025445"/>
                    </a:ext>
                  </a:extLst>
                </a:gridCol>
                <a:gridCol w="1350135">
                  <a:extLst>
                    <a:ext uri="{9D8B030D-6E8A-4147-A177-3AD203B41FA5}">
                      <a16:colId xmlns:a16="http://schemas.microsoft.com/office/drawing/2014/main" val="960666973"/>
                    </a:ext>
                  </a:extLst>
                </a:gridCol>
              </a:tblGrid>
              <a:tr h="213170"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Page</a:t>
                      </a: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  <a:cs typeface="+mn-cs"/>
                      </a:endParaRP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121894"/>
                  </a:ext>
                </a:extLst>
              </a:tr>
            </a:tbl>
          </a:graphicData>
        </a:graphic>
      </p:graphicFrame>
      <p:sp>
        <p:nvSpPr>
          <p:cNvPr id="9" name="Rectangle 6">
            <a:extLst>
              <a:ext uri="{FF2B5EF4-FFF2-40B4-BE49-F238E27FC236}">
                <a16:creationId xmlns:a16="http://schemas.microsoft.com/office/drawing/2014/main" id="{532FF45B-864B-8967-8EBC-A635B1C6E6D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695229" y="232422"/>
            <a:ext cx="1342541" cy="208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 eaLnBrk="1" hangingPunct="1">
              <a:defRPr/>
            </a:pPr>
            <a:fld id="{129EE510-D7F6-4A77-BAFB-C6FECEF3DE2F}" type="slidenum">
              <a:rPr lang="en-US" altLang="ko-KR" sz="800" b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 eaLnBrk="1" hangingPunct="1">
                <a:defRPr/>
              </a:pPr>
              <a:t>‹#›</a:t>
            </a:fld>
            <a:endParaRPr lang="en-US" altLang="ko-KR" sz="800" b="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6727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78" userDrawn="1">
          <p15:clr>
            <a:srgbClr val="FBAE40"/>
          </p15:clr>
        </p15:guide>
        <p15:guide id="2" pos="98" userDrawn="1">
          <p15:clr>
            <a:srgbClr val="FBAE40"/>
          </p15:clr>
        </p15:guide>
        <p15:guide id="3" orient="horz" pos="142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pos="7582" userDrawn="1">
          <p15:clr>
            <a:srgbClr val="FBAE40"/>
          </p15:clr>
        </p15:guide>
        <p15:guide id="6" orient="horz" pos="21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명 좁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Group 64">
            <a:extLst>
              <a:ext uri="{FF2B5EF4-FFF2-40B4-BE49-F238E27FC236}">
                <a16:creationId xmlns:a16="http://schemas.microsoft.com/office/drawing/2014/main" id="{EE204BF4-B85C-C968-B60A-FDDDDB84823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31520563"/>
              </p:ext>
            </p:extLst>
          </p:nvPr>
        </p:nvGraphicFramePr>
        <p:xfrm>
          <a:off x="155575" y="238772"/>
          <a:ext cx="11882978" cy="6403188"/>
        </p:xfrm>
        <a:graphic>
          <a:graphicData uri="http://schemas.openxmlformats.org/drawingml/2006/table">
            <a:tbl>
              <a:tblPr/>
              <a:tblGrid>
                <a:gridCol w="11135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7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6453">
                  <a:extLst>
                    <a:ext uri="{9D8B030D-6E8A-4147-A177-3AD203B41FA5}">
                      <a16:colId xmlns:a16="http://schemas.microsoft.com/office/drawing/2014/main" val="1701708620"/>
                    </a:ext>
                  </a:extLst>
                </a:gridCol>
                <a:gridCol w="15838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0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74613">
                  <a:extLst>
                    <a:ext uri="{9D8B030D-6E8A-4147-A177-3AD203B41FA5}">
                      <a16:colId xmlns:a16="http://schemas.microsoft.com/office/drawing/2014/main" val="3720690506"/>
                    </a:ext>
                  </a:extLst>
                </a:gridCol>
              </a:tblGrid>
              <a:tr h="213170"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메뉴 위치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경로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  <a:endParaRPr kumimoji="1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화면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ID</a:t>
                      </a:r>
                      <a:endParaRPr kumimoji="1" lang="ko-KR" altLang="en-US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  <a:cs typeface="+mn-cs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  <a:cs typeface="+mn-cs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Page</a:t>
                      </a: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  <a:cs typeface="+mn-cs"/>
                      </a:endParaRP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170"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화면 설명</a:t>
                      </a: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Description</a:t>
                      </a: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76848">
                <a:tc gridSpan="4"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84A81224-473F-4A9A-6894-618BE3F9857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80384" y="232423"/>
            <a:ext cx="5037866" cy="20890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90538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982663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 marL="1473200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 marL="1963737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메뉴경로를 입력 하십시오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45169A25-D9AF-A64D-3D46-8034F5F476F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280385" y="456038"/>
            <a:ext cx="7814634" cy="20890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90538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982663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 marL="1473200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 marL="1963737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화면 설명을 입력하십시오 </a:t>
            </a: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095D94DE-694F-406D-56CC-D65598887AE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7571019" y="232423"/>
            <a:ext cx="1524000" cy="20890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90538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982663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 marL="1473200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 marL="1963737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화면</a:t>
            </a:r>
            <a:r>
              <a:rPr lang="en-US" altLang="ko-KR" dirty="0"/>
              <a:t> ID</a:t>
            </a:r>
            <a:r>
              <a:rPr lang="ko-KR" altLang="en-US" dirty="0"/>
              <a:t>를 입력하십시오</a:t>
            </a: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1161591E-F49C-306E-4732-F7787F550E6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695229" y="232422"/>
            <a:ext cx="1342541" cy="208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 eaLnBrk="1" hangingPunct="1">
              <a:defRPr/>
            </a:pPr>
            <a:fld id="{129EE510-D7F6-4A77-BAFB-C6FECEF3DE2F}" type="slidenum">
              <a:rPr lang="en-US" altLang="ko-KR" sz="800" b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 eaLnBrk="1" hangingPunct="1">
                <a:defRPr/>
              </a:pPr>
              <a:t>‹#›</a:t>
            </a:fld>
            <a:endParaRPr lang="en-US" altLang="ko-KR" sz="800" b="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85718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98" userDrawn="1">
          <p15:clr>
            <a:srgbClr val="FBAE40"/>
          </p15:clr>
        </p15:guide>
        <p15:guide id="3" orient="horz" pos="4178" userDrawn="1">
          <p15:clr>
            <a:srgbClr val="FBAE40"/>
          </p15:clr>
        </p15:guide>
        <p15:guide id="4" orient="horz" pos="142" userDrawn="1">
          <p15:clr>
            <a:srgbClr val="FBAE40"/>
          </p15:clr>
        </p15:guide>
        <p15:guide id="5" pos="3840" userDrawn="1">
          <p15:clr>
            <a:srgbClr val="FBAE40"/>
          </p15:clr>
        </p15:guide>
        <p15:guide id="6" pos="7582" userDrawn="1">
          <p15:clr>
            <a:srgbClr val="FBAE40"/>
          </p15:clr>
        </p15:guide>
        <p15:guide id="7" orient="horz" pos="27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명 넓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Group 64">
            <a:extLst>
              <a:ext uri="{FF2B5EF4-FFF2-40B4-BE49-F238E27FC236}">
                <a16:creationId xmlns:a16="http://schemas.microsoft.com/office/drawing/2014/main" id="{E4522916-41D0-7CF9-5A09-480098CC1C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271770724"/>
              </p:ext>
            </p:extLst>
          </p:nvPr>
        </p:nvGraphicFramePr>
        <p:xfrm>
          <a:off x="162785" y="230613"/>
          <a:ext cx="11882979" cy="6403188"/>
        </p:xfrm>
        <a:graphic>
          <a:graphicData uri="http://schemas.openxmlformats.org/drawingml/2006/table">
            <a:tbl>
              <a:tblPr/>
              <a:tblGrid>
                <a:gridCol w="11135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09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390">
                  <a:extLst>
                    <a:ext uri="{9D8B030D-6E8A-4147-A177-3AD203B41FA5}">
                      <a16:colId xmlns:a16="http://schemas.microsoft.com/office/drawing/2014/main" val="1701708620"/>
                    </a:ext>
                  </a:extLst>
                </a:gridCol>
                <a:gridCol w="16492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501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50135">
                  <a:extLst>
                    <a:ext uri="{9D8B030D-6E8A-4147-A177-3AD203B41FA5}">
                      <a16:colId xmlns:a16="http://schemas.microsoft.com/office/drawing/2014/main" val="3720690506"/>
                    </a:ext>
                  </a:extLst>
                </a:gridCol>
              </a:tblGrid>
              <a:tr h="213170"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메뉴 위치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경로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  <a:endParaRPr kumimoji="1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화면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ID</a:t>
                      </a:r>
                      <a:endParaRPr kumimoji="1" lang="ko-KR" altLang="en-US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  <a:cs typeface="+mn-cs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  <a:cs typeface="+mn-cs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Page</a:t>
                      </a: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  <a:cs typeface="+mn-cs"/>
                      </a:endParaRP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170">
                <a:tc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</a:rPr>
                        <a:t>화면 설명</a:t>
                      </a: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Description</a:t>
                      </a:r>
                    </a:p>
                  </a:txBody>
                  <a:tcPr marT="45625" marB="45625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" pitchFamily="50" charset="-127"/>
                          <a:ea typeface="돋움" pitchFamily="50" charset="-127"/>
                          <a:cs typeface="+mn-cs"/>
                        </a:rPr>
                        <a:t>Description</a:t>
                      </a: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76848">
                <a:tc gridSpan="3"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anchor="ctr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T="45625" marB="45625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82663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T="45625" marB="45625" horzOverflow="overflow">
                    <a:lnL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97F13C0B-DDB1-918B-BB2F-A984BC83B43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80384" y="232423"/>
            <a:ext cx="5298216" cy="20890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90538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982663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 marL="1473200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 marL="1963737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메뉴경로를 입력 하십시오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541921A7-5B63-8A17-9289-DB1E9053D5C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7703232" y="232423"/>
            <a:ext cx="1637618" cy="20890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90538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982663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 marL="1473200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 marL="1963737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화면</a:t>
            </a:r>
            <a:r>
              <a:rPr lang="en-US" altLang="ko-KR" dirty="0"/>
              <a:t> ID</a:t>
            </a:r>
            <a:r>
              <a:rPr lang="ko-KR" altLang="en-US" dirty="0"/>
              <a:t>를 입력하십시오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DD8530C9-75AE-4930-A167-4BBEFBBB11D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695229" y="232422"/>
            <a:ext cx="1342541" cy="208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982663" eaLnBrk="0" hangingPunct="0"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98266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algn="ctr" eaLnBrk="1" hangingPunct="1">
              <a:defRPr/>
            </a:pPr>
            <a:fld id="{129EE510-D7F6-4A77-BAFB-C6FECEF3DE2F}" type="slidenum">
              <a:rPr lang="en-US" altLang="ko-KR" sz="800" b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 eaLnBrk="1" hangingPunct="1">
                <a:defRPr/>
              </a:pPr>
              <a:t>‹#›</a:t>
            </a:fld>
            <a:endParaRPr lang="en-US" altLang="ko-KR" sz="800" b="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46D13F39-8207-036D-E4C2-2C94263BD7D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280385" y="449688"/>
            <a:ext cx="6403115" cy="2043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90538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982663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 marL="1473200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 marL="1963737" indent="0">
              <a:buFontTx/>
              <a:buNone/>
              <a:defRPr sz="9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화면 설명을 입력하십시오 </a:t>
            </a:r>
          </a:p>
        </p:txBody>
      </p:sp>
    </p:spTree>
    <p:extLst>
      <p:ext uri="{BB962C8B-B14F-4D97-AF65-F5344CB8AC3E}">
        <p14:creationId xmlns:p14="http://schemas.microsoft.com/office/powerpoint/2010/main" val="2630573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2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pos="98" userDrawn="1">
          <p15:clr>
            <a:srgbClr val="FBAE40"/>
          </p15:clr>
        </p15:guide>
        <p15:guide id="6" pos="758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8950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0" r:id="rId3"/>
    <p:sldLayoutId id="2147483651" r:id="rId4"/>
    <p:sldLayoutId id="2147483652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369317"/>
              </p:ext>
            </p:extLst>
          </p:nvPr>
        </p:nvGraphicFramePr>
        <p:xfrm>
          <a:off x="7619123" y="5370696"/>
          <a:ext cx="4418332" cy="7436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67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0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0785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000" b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Verdana"/>
                        </a:rPr>
                        <a:t>구분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000" b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Verdana"/>
                        </a:rPr>
                        <a:t>이름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000" b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Verdana"/>
                        </a:rPr>
                        <a:t>버전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000" b="0">
                          <a:solidFill>
                            <a:schemeClr val="bg1"/>
                          </a:solidFill>
                          <a:latin typeface="맑은 고딕"/>
                          <a:ea typeface="맑은 고딕"/>
                          <a:cs typeface="Verdana"/>
                        </a:rPr>
                        <a:t>일자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920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0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  <a:cs typeface="Verdana"/>
                        </a:rPr>
                        <a:t>승인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  <a:cs typeface="Verdana"/>
                        </a:rPr>
                        <a:t>김유진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  <a:cs typeface="Verdana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0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  <a:cs typeface="Verdana"/>
                        </a:rPr>
                        <a:t>V1.0</a:t>
                      </a: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1000" b="0" i="0" u="none" strike="noStrike" cap="none" normalizeH="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/>
                          <a:ea typeface="맑은 고딕"/>
                          <a:cs typeface="+mn-cs"/>
                        </a:rPr>
                        <a:t>2025.07.11</a:t>
                      </a:r>
                      <a:endParaRPr kumimoji="1" lang="en-US" altLang="ko-KR" sz="1000" b="0" i="0" u="none" strike="noStrike" cap="none" normalizeH="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맑은 고딕"/>
                        <a:ea typeface="맑은 고딕"/>
                        <a:cs typeface="+mn-cs"/>
                      </a:endParaRPr>
                    </a:p>
                  </a:txBody>
                  <a:tcPr marL="36000" marR="36000" marT="36000" marB="36000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3606" y="1570830"/>
            <a:ext cx="4419600" cy="584775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  <a:cs typeface="+mn-cs"/>
              </a:rPr>
              <a:t>화면설계서</a:t>
            </a:r>
          </a:p>
        </p:txBody>
      </p:sp>
      <p:sp>
        <p:nvSpPr>
          <p:cNvPr id="6" name="TextBox 7"/>
          <p:cNvSpPr txBox="1">
            <a:spLocks noChangeArrowheads="1"/>
          </p:cNvSpPr>
          <p:nvPr/>
        </p:nvSpPr>
        <p:spPr>
          <a:xfrm>
            <a:off x="383606" y="2432603"/>
            <a:ext cx="5712394" cy="35822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/>
                <a:ea typeface="굴림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/>
                <a:ea typeface="굴림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/>
                <a:ea typeface="굴림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/>
                <a:ea typeface="굴림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/>
                <a:ea typeface="굴림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9pPr>
          </a:lstStyle>
          <a:p>
            <a:pPr eaLnBrk="1" hangingPunct="1">
              <a:defRPr/>
            </a:pPr>
            <a:r>
              <a:rPr kumimoji="0" lang="en-US" altLang="ko-KR" sz="2400" b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Verdana"/>
              </a:rPr>
              <a:t>FOOTBALL ANALYTICS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홈 </a:t>
            </a:r>
            <a:r>
              <a:rPr lang="en-US" altLang="ko-KR"/>
              <a:t>&gt;</a:t>
            </a:r>
            <a:r>
              <a:rPr lang="ko-KR" altLang="en-US"/>
              <a:t> 메인카드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경기 요약</a:t>
            </a:r>
            <a:r>
              <a:rPr lang="en-US" altLang="ko-KR"/>
              <a:t>,</a:t>
            </a:r>
            <a:r>
              <a:rPr lang="ko-KR" altLang="en-US"/>
              <a:t> 선수</a:t>
            </a:r>
            <a:r>
              <a:rPr lang="en-US" altLang="ko-KR"/>
              <a:t>,</a:t>
            </a:r>
            <a:r>
              <a:rPr lang="ko-KR" altLang="en-US"/>
              <a:t> 팀 순위</a:t>
            </a:r>
            <a:r>
              <a:rPr lang="en-US" altLang="ko-KR"/>
              <a:t>,</a:t>
            </a:r>
            <a:r>
              <a:rPr lang="ko-KR" altLang="en-US"/>
              <a:t> 이슈 등 핵심 정보를 카드 형식으로 제공합니다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/>
        </p:nvGraphicFramePr>
        <p:xfrm>
          <a:off x="9161411" y="690715"/>
          <a:ext cx="2838450" cy="1134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공지사항 요약 리스트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경기 요약 카드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주요 선수 카드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팀 순위 요약 카드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클릭 시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ranking.html)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실시간 이슈 카드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추천 분석 카드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MAIN_001</a:t>
            </a:r>
          </a:p>
        </p:txBody>
      </p:sp>
    </p:spTree>
    <p:extLst>
      <p:ext uri="{BB962C8B-B14F-4D97-AF65-F5344CB8AC3E}">
        <p14:creationId xmlns:p14="http://schemas.microsoft.com/office/powerpoint/2010/main" val="184118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Home &gt; </a:t>
            </a:r>
            <a:r>
              <a:rPr lang="ko-KR" altLang="en-US"/>
              <a:t>공지사항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공지사항 목록</a:t>
            </a:r>
          </a:p>
        </p:txBody>
      </p:sp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NO_001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449230" y="1199475"/>
            <a:ext cx="1433285" cy="417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200" b="1"/>
              <a:t>공지 사항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379913" y="2019993"/>
          <a:ext cx="6650183" cy="3491342"/>
        </p:xfrm>
        <a:graphic>
          <a:graphicData uri="http://schemas.openxmlformats.org/drawingml/2006/table">
            <a:tbl>
              <a:tblPr/>
              <a:tblGrid>
                <a:gridCol w="515389">
                  <a:extLst>
                    <a:ext uri="{9D8B030D-6E8A-4147-A177-3AD203B41FA5}">
                      <a16:colId xmlns:a16="http://schemas.microsoft.com/office/drawing/2014/main" val="635222768"/>
                    </a:ext>
                  </a:extLst>
                </a:gridCol>
                <a:gridCol w="781396">
                  <a:extLst>
                    <a:ext uri="{9D8B030D-6E8A-4147-A177-3AD203B41FA5}">
                      <a16:colId xmlns:a16="http://schemas.microsoft.com/office/drawing/2014/main" val="4068834887"/>
                    </a:ext>
                  </a:extLst>
                </a:gridCol>
                <a:gridCol w="5353398">
                  <a:extLst>
                    <a:ext uri="{9D8B030D-6E8A-4147-A177-3AD203B41FA5}">
                      <a16:colId xmlns:a16="http://schemas.microsoft.com/office/drawing/2014/main" val="2131316029"/>
                    </a:ext>
                  </a:extLst>
                </a:gridCol>
              </a:tblGrid>
              <a:tr h="34913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번호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내용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9029187"/>
                  </a:ext>
                </a:extLst>
              </a:tr>
              <a:tr h="34913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공지사항 입니다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4744164"/>
                  </a:ext>
                </a:extLst>
              </a:tr>
              <a:tr h="349135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공지사항 입니다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7273686"/>
                  </a:ext>
                </a:extLst>
              </a:tr>
              <a:tr h="34913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3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공지사항 입니다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9590012"/>
                  </a:ext>
                </a:extLst>
              </a:tr>
              <a:tr h="34913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4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공지사항 입니다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5701210"/>
                  </a:ext>
                </a:extLst>
              </a:tr>
              <a:tr h="34913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5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공지사항 입니다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9471509"/>
                  </a:ext>
                </a:extLst>
              </a:tr>
              <a:tr h="34913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6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공지사항 입니다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7205509"/>
                  </a:ext>
                </a:extLst>
              </a:tr>
              <a:tr h="349135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7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공지사항 입니다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0914294"/>
                  </a:ext>
                </a:extLst>
              </a:tr>
              <a:tr h="34913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9476080"/>
                  </a:ext>
                </a:extLst>
              </a:tr>
              <a:tr h="34913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448804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554480" y="2502131"/>
            <a:ext cx="124691" cy="9975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554480" y="2845724"/>
            <a:ext cx="124691" cy="9975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554479" y="3198494"/>
            <a:ext cx="124691" cy="9975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554478" y="3542087"/>
            <a:ext cx="124691" cy="9975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554478" y="3894857"/>
            <a:ext cx="124691" cy="9975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54478" y="4250653"/>
            <a:ext cx="124691" cy="9975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554478" y="4582043"/>
            <a:ext cx="124691" cy="9975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554477" y="1805768"/>
            <a:ext cx="124691" cy="9975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79168" y="1740228"/>
            <a:ext cx="4154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smtClean="0"/>
              <a:t>전체</a:t>
            </a:r>
            <a:endParaRPr lang="ko-KR" altLang="en-US" sz="900" dirty="0"/>
          </a:p>
        </p:txBody>
      </p:sp>
      <p:sp>
        <p:nvSpPr>
          <p:cNvPr id="5" name="타원 4"/>
          <p:cNvSpPr/>
          <p:nvPr/>
        </p:nvSpPr>
        <p:spPr>
          <a:xfrm>
            <a:off x="9376757" y="1011052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17" name="타원 16"/>
          <p:cNvSpPr/>
          <p:nvPr/>
        </p:nvSpPr>
        <p:spPr>
          <a:xfrm>
            <a:off x="2463339" y="2313708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559637" y="96968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/>
              <a:t>자동증가</a:t>
            </a:r>
            <a:endParaRPr lang="ko-KR" altLang="en-US" sz="1000" dirty="0"/>
          </a:p>
        </p:txBody>
      </p:sp>
      <p:sp>
        <p:nvSpPr>
          <p:cNvPr id="19" name="타원 18"/>
          <p:cNvSpPr/>
          <p:nvPr/>
        </p:nvSpPr>
        <p:spPr>
          <a:xfrm>
            <a:off x="1420089" y="1669738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2</a:t>
            </a:r>
            <a:endParaRPr lang="ko-KR" altLang="en-US" sz="1200" b="1" dirty="0"/>
          </a:p>
        </p:txBody>
      </p:sp>
      <p:sp>
        <p:nvSpPr>
          <p:cNvPr id="20" name="타원 19"/>
          <p:cNvSpPr/>
          <p:nvPr/>
        </p:nvSpPr>
        <p:spPr>
          <a:xfrm>
            <a:off x="9376757" y="1408410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2</a:t>
            </a:r>
            <a:endParaRPr lang="ko-KR" altLang="en-US" sz="12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9559637" y="1269628"/>
            <a:ext cx="2015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/>
              <a:t>체크시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</a:t>
            </a:r>
            <a:r>
              <a:rPr lang="ko-KR" altLang="en-US" sz="1000" dirty="0" err="1" smtClean="0"/>
              <a:t>아래전체</a:t>
            </a:r>
            <a:r>
              <a:rPr lang="ko-KR" altLang="en-US" sz="1000" dirty="0" smtClean="0"/>
              <a:t> 체크</a:t>
            </a:r>
            <a:endParaRPr lang="en-US" altLang="ko-KR" sz="1000" dirty="0" smtClean="0"/>
          </a:p>
          <a:p>
            <a:r>
              <a:rPr lang="ko-KR" altLang="en-US" sz="1000" dirty="0" err="1" smtClean="0"/>
              <a:t>체크해제시</a:t>
            </a:r>
            <a:r>
              <a:rPr lang="en-US" altLang="ko-KR" sz="1000" dirty="0" smtClean="0"/>
              <a:t>: </a:t>
            </a:r>
            <a:r>
              <a:rPr lang="ko-KR" altLang="en-US" sz="1000" dirty="0" err="1" smtClean="0"/>
              <a:t>아래전체</a:t>
            </a:r>
            <a:r>
              <a:rPr lang="ko-KR" altLang="en-US" sz="1000" dirty="0" smtClean="0"/>
              <a:t> 체크 해제</a:t>
            </a:r>
            <a:endParaRPr lang="ko-KR" altLang="en-US" sz="1000" dirty="0"/>
          </a:p>
        </p:txBody>
      </p:sp>
      <p:sp>
        <p:nvSpPr>
          <p:cNvPr id="23" name="타원 22"/>
          <p:cNvSpPr/>
          <p:nvPr/>
        </p:nvSpPr>
        <p:spPr>
          <a:xfrm>
            <a:off x="3707877" y="2746923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3</a:t>
            </a:r>
            <a:endParaRPr lang="ko-KR" altLang="en-US" sz="1200" b="1" dirty="0"/>
          </a:p>
        </p:txBody>
      </p:sp>
      <p:sp>
        <p:nvSpPr>
          <p:cNvPr id="24" name="타원 23"/>
          <p:cNvSpPr/>
          <p:nvPr/>
        </p:nvSpPr>
        <p:spPr>
          <a:xfrm>
            <a:off x="9376757" y="1781528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3</a:t>
            </a:r>
            <a:endParaRPr lang="ko-KR" altLang="en-US" sz="12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9559637" y="1739128"/>
            <a:ext cx="21146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/>
              <a:t>내용글</a:t>
            </a:r>
            <a:r>
              <a:rPr lang="ko-KR" altLang="en-US" sz="1000" dirty="0" smtClean="0"/>
              <a:t> </a:t>
            </a:r>
            <a:r>
              <a:rPr lang="ko-KR" altLang="en-US" sz="1000" dirty="0" err="1" smtClean="0"/>
              <a:t>클릭시</a:t>
            </a:r>
            <a:r>
              <a:rPr lang="ko-KR" altLang="en-US" sz="1000" dirty="0" smtClean="0"/>
              <a:t> 상세화면으로 이동</a:t>
            </a:r>
            <a:endParaRPr lang="ko-KR" altLang="en-US" sz="1000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7537870" y="1690622"/>
            <a:ext cx="492226" cy="20893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삭제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7938127" y="1538964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4</a:t>
            </a:r>
            <a:endParaRPr lang="ko-KR" altLang="en-US" sz="1200" b="1" dirty="0"/>
          </a:p>
        </p:txBody>
      </p:sp>
      <p:sp>
        <p:nvSpPr>
          <p:cNvPr id="27" name="타원 26"/>
          <p:cNvSpPr/>
          <p:nvPr/>
        </p:nvSpPr>
        <p:spPr>
          <a:xfrm>
            <a:off x="9376757" y="2210063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4</a:t>
            </a:r>
            <a:endParaRPr lang="ko-KR" altLang="en-US" sz="12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9559637" y="2149361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체크한 글 삭제</a:t>
            </a:r>
            <a:endParaRPr lang="ko-KR" altLang="en-US" sz="1000" dirty="0"/>
          </a:p>
        </p:txBody>
      </p:sp>
      <p:sp>
        <p:nvSpPr>
          <p:cNvPr id="30" name="TextBox 29"/>
          <p:cNvSpPr txBox="1"/>
          <p:nvPr/>
        </p:nvSpPr>
        <p:spPr>
          <a:xfrm>
            <a:off x="9315808" y="2569555"/>
            <a:ext cx="272382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※</a:t>
            </a:r>
            <a:r>
              <a:rPr lang="ko-KR" altLang="en-US" sz="1000" dirty="0" smtClean="0"/>
              <a:t> 현재 화면은 관리자 권한 접속 시 보이는 </a:t>
            </a:r>
            <a:endParaRPr lang="en-US" altLang="ko-KR" sz="1000" dirty="0" smtClean="0"/>
          </a:p>
          <a:p>
            <a:r>
              <a:rPr lang="en-US" altLang="ko-KR" sz="1000" dirty="0"/>
              <a:t> </a:t>
            </a:r>
            <a:r>
              <a:rPr lang="en-US" altLang="ko-KR" sz="1000" dirty="0" smtClean="0"/>
              <a:t>   </a:t>
            </a:r>
            <a:r>
              <a:rPr lang="ko-KR" altLang="en-US" sz="1000" dirty="0" smtClean="0"/>
              <a:t>화면 사용자 권한으로 </a:t>
            </a:r>
            <a:r>
              <a:rPr lang="ko-KR" altLang="en-US" sz="1000" dirty="0" err="1" smtClean="0"/>
              <a:t>접속할때는</a:t>
            </a:r>
            <a:r>
              <a:rPr lang="ko-KR" altLang="en-US" sz="1000" dirty="0" smtClean="0"/>
              <a:t> 번호와</a:t>
            </a:r>
            <a:endParaRPr lang="en-US" altLang="ko-KR" sz="1000" dirty="0" smtClean="0"/>
          </a:p>
          <a:p>
            <a:r>
              <a:rPr lang="en-US" altLang="ko-KR" sz="1000" dirty="0"/>
              <a:t> </a:t>
            </a:r>
            <a:r>
              <a:rPr lang="en-US" altLang="ko-KR" sz="1000" dirty="0" smtClean="0"/>
              <a:t>   </a:t>
            </a:r>
            <a:r>
              <a:rPr lang="ko-KR" altLang="en-US" sz="1000" dirty="0" smtClean="0"/>
              <a:t>내용만 보임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21384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Home &gt; </a:t>
            </a:r>
            <a:r>
              <a:rPr lang="ko-KR" altLang="en-US"/>
              <a:t>공지사항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공지사항 </a:t>
            </a:r>
            <a:r>
              <a:rPr lang="ko-KR" altLang="en-US" dirty="0" smtClean="0"/>
              <a:t>상세보기</a:t>
            </a:r>
            <a:endParaRPr lang="ko-KR" altLang="en-US" dirty="0"/>
          </a:p>
        </p:txBody>
      </p:sp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NO_001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449230" y="1199475"/>
            <a:ext cx="1433285" cy="417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200" b="1"/>
              <a:t>공지 사항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379913" y="2019992"/>
          <a:ext cx="6134794" cy="3391593"/>
        </p:xfrm>
        <a:graphic>
          <a:graphicData uri="http://schemas.openxmlformats.org/drawingml/2006/table">
            <a:tbl>
              <a:tblPr/>
              <a:tblGrid>
                <a:gridCol w="781396">
                  <a:extLst>
                    <a:ext uri="{9D8B030D-6E8A-4147-A177-3AD203B41FA5}">
                      <a16:colId xmlns:a16="http://schemas.microsoft.com/office/drawing/2014/main" val="4068834887"/>
                    </a:ext>
                  </a:extLst>
                </a:gridCol>
                <a:gridCol w="5353398">
                  <a:extLst>
                    <a:ext uri="{9D8B030D-6E8A-4147-A177-3AD203B41FA5}">
                      <a16:colId xmlns:a16="http://schemas.microsoft.com/office/drawing/2014/main" val="2131316029"/>
                    </a:ext>
                  </a:extLst>
                </a:gridCol>
              </a:tblGrid>
              <a:tr h="7398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제목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 smtClean="0"/>
                        <a:t>에버렌드</a:t>
                      </a:r>
                      <a:r>
                        <a:rPr lang="ko-KR" altLang="en-US" sz="1200" dirty="0" smtClean="0"/>
                        <a:t> 공지사항 입니다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029187"/>
                  </a:ext>
                </a:extLst>
              </a:tr>
              <a:tr h="18585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내용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5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파크 입장 안내</a:t>
                      </a:r>
                      <a:endParaRPr lang="ko-KR" altLang="en-US" sz="1050" b="0" i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에버랜드에서는 입장객이 많을 경우</a:t>
                      </a:r>
                      <a:b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손님 여러분의 안전을 위해</a:t>
                      </a:r>
                      <a:b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조기 오픈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하여 입장할 수 있습니다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b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 조기 오픈 시간은 당일 상황에 따라 결정됨</a:t>
                      </a:r>
                    </a:p>
                    <a:p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조기 오픈 시 입장 후 일부 시설에 대해</a:t>
                      </a:r>
                      <a:b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스마트줄서기 신청이 가능하나 </a:t>
                      </a:r>
                      <a:r>
                        <a:rPr lang="ko-KR" altLang="en-US" sz="105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조기 마감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될 수 있으며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b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조기 마감 시 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 부터 현장 줄서기로 이용 가능합니다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ko-KR" altLang="en-US" sz="1050" b="1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스마트줄서기 운영 안내</a:t>
                      </a:r>
                      <a:endParaRPr lang="ko-KR" altLang="en-US" sz="1050" b="0" i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입장 전 에버랜드 앱에 이용권을 등록해 주세요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입장 시 앱에 등록된 이용권 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QR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을 제시해 주세요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입장 후 앱 하단의 스마트줄서기 탭을 선택하세요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 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앱에 등록 된 입장 완료 이용권 매수 만큼</a:t>
                      </a:r>
                      <a:b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스마트줄서기가 가능합니다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 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스마트줄서기는 그룹별 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개씩 가능하며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b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예약된 시간에 이용 가능합니다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altLang="ko-KR" sz="105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4744164"/>
                  </a:ext>
                </a:extLst>
              </a:tr>
            </a:tbl>
          </a:graphicData>
        </a:graphic>
      </p:graphicFrame>
      <p:sp>
        <p:nvSpPr>
          <p:cNvPr id="5" name="타원 4"/>
          <p:cNvSpPr/>
          <p:nvPr/>
        </p:nvSpPr>
        <p:spPr>
          <a:xfrm>
            <a:off x="9367607" y="1117728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550487" y="1076364"/>
            <a:ext cx="11272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/>
              <a:t>수정페이지</a:t>
            </a:r>
            <a:r>
              <a:rPr lang="ko-KR" altLang="en-US" sz="1000" dirty="0" smtClean="0"/>
              <a:t> 이동</a:t>
            </a:r>
            <a:endParaRPr lang="ko-KR" altLang="en-US" sz="1000" dirty="0"/>
          </a:p>
        </p:txBody>
      </p:sp>
      <p:sp>
        <p:nvSpPr>
          <p:cNvPr id="27" name="타원 26"/>
          <p:cNvSpPr/>
          <p:nvPr/>
        </p:nvSpPr>
        <p:spPr>
          <a:xfrm>
            <a:off x="9367607" y="1554936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2</a:t>
            </a:r>
            <a:endParaRPr lang="ko-KR" altLang="en-US" sz="12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9550487" y="1494234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삭제</a:t>
            </a:r>
            <a:endParaRPr lang="ko-KR" altLang="en-US" sz="1000" dirty="0"/>
          </a:p>
        </p:txBody>
      </p:sp>
      <p:sp>
        <p:nvSpPr>
          <p:cNvPr id="30" name="TextBox 29"/>
          <p:cNvSpPr txBox="1"/>
          <p:nvPr/>
        </p:nvSpPr>
        <p:spPr>
          <a:xfrm>
            <a:off x="9306658" y="1914428"/>
            <a:ext cx="26981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※</a:t>
            </a:r>
            <a:r>
              <a:rPr lang="ko-KR" altLang="en-US" sz="1000" dirty="0" smtClean="0"/>
              <a:t> 현재 화면은 관리자 권한 접속 시 보이는 </a:t>
            </a:r>
            <a:endParaRPr lang="en-US" altLang="ko-KR" sz="1000" dirty="0" smtClean="0"/>
          </a:p>
          <a:p>
            <a:r>
              <a:rPr lang="en-US" altLang="ko-KR" sz="1000" dirty="0"/>
              <a:t> </a:t>
            </a:r>
            <a:r>
              <a:rPr lang="en-US" altLang="ko-KR" sz="1000" dirty="0" smtClean="0"/>
              <a:t>   </a:t>
            </a:r>
            <a:r>
              <a:rPr lang="ko-KR" altLang="en-US" sz="1000" dirty="0" smtClean="0"/>
              <a:t>화면 사용자 권한으로 접속할 때는 </a:t>
            </a:r>
            <a:endParaRPr lang="en-US" altLang="ko-KR" sz="1000" dirty="0" smtClean="0"/>
          </a:p>
          <a:p>
            <a:r>
              <a:rPr lang="en-US" altLang="ko-KR" sz="1000" dirty="0"/>
              <a:t> </a:t>
            </a:r>
            <a:r>
              <a:rPr lang="en-US" altLang="ko-KR" sz="1000" dirty="0" smtClean="0"/>
              <a:t>  </a:t>
            </a:r>
            <a:r>
              <a:rPr lang="ko-KR" altLang="en-US" sz="1000" dirty="0" smtClean="0"/>
              <a:t>수정 삭제 버튼 숨김</a:t>
            </a:r>
            <a:endParaRPr lang="ko-KR" altLang="en-US" sz="1000" dirty="0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6318250" y="5642061"/>
            <a:ext cx="492226" cy="20893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수정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6718507" y="5490403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6987882" y="5642061"/>
            <a:ext cx="492226" cy="20893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삭제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7388139" y="5490403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2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150136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Home &gt; </a:t>
            </a:r>
            <a:r>
              <a:rPr lang="ko-KR" altLang="en-US"/>
              <a:t>공지사항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공지사항 </a:t>
            </a:r>
            <a:r>
              <a:rPr lang="ko-KR" altLang="en-US" dirty="0" smtClean="0"/>
              <a:t>수정</a:t>
            </a:r>
            <a:endParaRPr lang="ko-KR" altLang="en-US" dirty="0"/>
          </a:p>
        </p:txBody>
      </p:sp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NO_001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449230" y="1199475"/>
            <a:ext cx="1433285" cy="417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200" b="1"/>
              <a:t>공지 사항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379913" y="2019992"/>
          <a:ext cx="6134794" cy="3551613"/>
        </p:xfrm>
        <a:graphic>
          <a:graphicData uri="http://schemas.openxmlformats.org/drawingml/2006/table">
            <a:tbl>
              <a:tblPr/>
              <a:tblGrid>
                <a:gridCol w="781396">
                  <a:extLst>
                    <a:ext uri="{9D8B030D-6E8A-4147-A177-3AD203B41FA5}">
                      <a16:colId xmlns:a16="http://schemas.microsoft.com/office/drawing/2014/main" val="4068834887"/>
                    </a:ext>
                  </a:extLst>
                </a:gridCol>
                <a:gridCol w="5353398">
                  <a:extLst>
                    <a:ext uri="{9D8B030D-6E8A-4147-A177-3AD203B41FA5}">
                      <a16:colId xmlns:a16="http://schemas.microsoft.com/office/drawing/2014/main" val="2131316029"/>
                    </a:ext>
                  </a:extLst>
                </a:gridCol>
              </a:tblGrid>
              <a:tr h="7398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제목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 smtClean="0"/>
                        <a:t>에버렌드</a:t>
                      </a:r>
                      <a:r>
                        <a:rPr lang="ko-KR" altLang="en-US" sz="1200" dirty="0" smtClean="0"/>
                        <a:t> 공지사항 입니다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029187"/>
                  </a:ext>
                </a:extLst>
              </a:tr>
              <a:tr h="18585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내용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50" b="1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파크 입장 안내</a:t>
                      </a:r>
                      <a:endParaRPr lang="ko-KR" altLang="en-US" sz="1050" b="0" i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에버랜드에서는 입장객이 많을 경우</a:t>
                      </a:r>
                      <a:b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손님 여러분의 안전을 위해</a:t>
                      </a:r>
                      <a:b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1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조기 오픈</a:t>
                      </a: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하여 입장할 수 있습니다</a:t>
                      </a:r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b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 조기 오픈 시간은 당일 상황에 따라 결정됨</a:t>
                      </a:r>
                    </a:p>
                    <a:p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조기 오픈 시 입장 후 일부 시설에 대해</a:t>
                      </a:r>
                      <a:b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스마트줄서기 신청이 가능하나 </a:t>
                      </a:r>
                      <a:r>
                        <a:rPr lang="ko-KR" altLang="en-US" sz="1050" b="1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조기 마감</a:t>
                      </a: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될 수 있으며</a:t>
                      </a:r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b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조기 마감 시 </a:t>
                      </a:r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 부터 현장 줄서기로 이용 가능합니다</a:t>
                      </a:r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ko-KR" altLang="en-US" sz="1050" b="1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스마트줄서기 운영 안내</a:t>
                      </a:r>
                      <a:endParaRPr lang="ko-KR" altLang="en-US" sz="1050" b="0" i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</a:t>
                      </a: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입장 전 에버랜드 앱에 이용권을 등록해 주세요</a:t>
                      </a:r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입장 시 앱에 등록된 이용권 </a:t>
                      </a:r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QR</a:t>
                      </a: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을 제시해 주세요</a:t>
                      </a:r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en-US" altLang="ko-KR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ko-KR" altLang="en-US" sz="1050" b="0" i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입장 후 앱 하단의 스마트줄서기 탭을 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선택하세요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 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앱에 등록 된 입장 완료 이용권 매수 만큼</a:t>
                      </a:r>
                      <a:b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스마트줄서기가 가능합니다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 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스마트줄서기는 그룹별 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개씩 가능하며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b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ko-KR" altLang="en-US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예약된 시간에 이용 가능합니다</a:t>
                      </a:r>
                      <a:r>
                        <a:rPr lang="en-US" altLang="ko-KR" sz="105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endParaRPr lang="en-US" altLang="ko-KR" sz="105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4744164"/>
                  </a:ext>
                </a:extLst>
              </a:tr>
            </a:tbl>
          </a:graphicData>
        </a:graphic>
      </p:graphicFrame>
      <p:sp>
        <p:nvSpPr>
          <p:cNvPr id="5" name="타원 4"/>
          <p:cNvSpPr/>
          <p:nvPr/>
        </p:nvSpPr>
        <p:spPr>
          <a:xfrm>
            <a:off x="9367607" y="1117728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550487" y="1076364"/>
            <a:ext cx="1947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글 수정 후 목록 화면으로 이동</a:t>
            </a:r>
            <a:endParaRPr lang="ko-KR" altLang="en-US" sz="1000" dirty="0"/>
          </a:p>
        </p:txBody>
      </p:sp>
      <p:sp>
        <p:nvSpPr>
          <p:cNvPr id="27" name="타원 26"/>
          <p:cNvSpPr/>
          <p:nvPr/>
        </p:nvSpPr>
        <p:spPr>
          <a:xfrm>
            <a:off x="9367607" y="1554936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2</a:t>
            </a:r>
            <a:endParaRPr lang="ko-KR" altLang="en-US" sz="12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9550487" y="1494234"/>
            <a:ext cx="9156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다시 글 쓰기</a:t>
            </a:r>
            <a:endParaRPr lang="ko-KR" altLang="en-US" sz="1000" dirty="0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6318250" y="5642061"/>
            <a:ext cx="492226" cy="20893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수정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6718507" y="5490403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6987882" y="5642061"/>
            <a:ext cx="492226" cy="20893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취소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7388139" y="5490403"/>
            <a:ext cx="182880" cy="18842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2</a:t>
            </a:r>
            <a:endParaRPr lang="ko-KR" altLang="en-US" sz="1200" b="1" dirty="0"/>
          </a:p>
        </p:txBody>
      </p:sp>
      <p:sp>
        <p:nvSpPr>
          <p:cNvPr id="3" name="직사각형 2"/>
          <p:cNvSpPr/>
          <p:nvPr/>
        </p:nvSpPr>
        <p:spPr>
          <a:xfrm>
            <a:off x="2252749" y="2211185"/>
            <a:ext cx="5135390" cy="34082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252749" y="2844219"/>
            <a:ext cx="5062451" cy="25757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01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팀 비교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선택한 두 팀의 최근 경기 정보</a:t>
            </a:r>
            <a:r>
              <a:rPr lang="en-US" altLang="ko-KR"/>
              <a:t>,</a:t>
            </a:r>
            <a:r>
              <a:rPr lang="ko-KR" altLang="en-US"/>
              <a:t> 포메이션</a:t>
            </a:r>
            <a:r>
              <a:rPr lang="en-US" altLang="ko-KR"/>
              <a:t>,</a:t>
            </a:r>
            <a:r>
              <a:rPr lang="ko-KR" altLang="en-US"/>
              <a:t> 선수 비교를 제공합니다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/>
        </p:nvGraphicFramePr>
        <p:xfrm>
          <a:off x="9161411" y="690715"/>
          <a:ext cx="2838450" cy="945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팀 선택 드롭 다운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좌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우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최근 경기 요약 테이블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포메이션 비교 영역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핵심 선수 비교 정보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분석 요약 블록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TEAM_001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선수 분석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선수 정보를 검색하고 카드 형식으로 확인할 수 있는 화면입니다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/>
        </p:nvGraphicFramePr>
        <p:xfrm>
          <a:off x="9161411" y="690715"/>
          <a:ext cx="2838450" cy="567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선수 이름 검색 입력창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검색 버튼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선수 카드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이미지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이름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포지션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팀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나이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반응형 레이아웃 지원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PLAYER_001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순위 </a:t>
            </a:r>
            <a:r>
              <a:rPr lang="en-US" altLang="ko-KR"/>
              <a:t>&gt;</a:t>
            </a:r>
            <a:r>
              <a:rPr lang="ko-KR" altLang="en-US"/>
              <a:t> 리그 순위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선택된 리그와 시즌에 따라 팀 순위를 확인 할 수 있는 화면입니다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/>
        </p:nvGraphicFramePr>
        <p:xfrm>
          <a:off x="9161411" y="690715"/>
          <a:ext cx="2838450" cy="1134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리그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시즌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대회 필터 선택 영역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홈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원정 탭 버튼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전체 순위표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승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무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패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득실 등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최근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경기 결과 시각화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색상 원형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공격력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TOP 3 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리스트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수비력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TOP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리스트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RANK_001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0487" y="756459"/>
            <a:ext cx="8805333" cy="317996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996093" y="1389207"/>
            <a:ext cx="6980069" cy="4659054"/>
          </a:xfrm>
          <a:prstGeom prst="rect">
            <a:avLst/>
          </a:prstGeom>
        </p:spPr>
      </p:pic>
      <p:sp>
        <p:nvSpPr>
          <p:cNvPr id="25" name="타원 1"/>
          <p:cNvSpPr/>
          <p:nvPr/>
        </p:nvSpPr>
        <p:spPr>
          <a:xfrm>
            <a:off x="1914183" y="1674980"/>
            <a:ext cx="176161" cy="1761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ko-KR" sz="1000"/>
              <a:t>1</a:t>
            </a:r>
            <a:endParaRPr kumimoji="1" lang="ko-KR" altLang="en-US" sz="1000"/>
          </a:p>
        </p:txBody>
      </p:sp>
      <p:sp>
        <p:nvSpPr>
          <p:cNvPr id="26" name="타원 1"/>
          <p:cNvSpPr/>
          <p:nvPr/>
        </p:nvSpPr>
        <p:spPr>
          <a:xfrm>
            <a:off x="1923002" y="1966022"/>
            <a:ext cx="176161" cy="1761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ko-KR" sz="1000"/>
              <a:t>2</a:t>
            </a:r>
          </a:p>
        </p:txBody>
      </p:sp>
      <p:sp>
        <p:nvSpPr>
          <p:cNvPr id="27" name="타원 1"/>
          <p:cNvSpPr/>
          <p:nvPr/>
        </p:nvSpPr>
        <p:spPr>
          <a:xfrm>
            <a:off x="2055294" y="2309981"/>
            <a:ext cx="176161" cy="1761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ko-KR" sz="1000"/>
              <a:t>3</a:t>
            </a:r>
          </a:p>
        </p:txBody>
      </p:sp>
      <p:sp>
        <p:nvSpPr>
          <p:cNvPr id="28" name="타원 1"/>
          <p:cNvSpPr/>
          <p:nvPr/>
        </p:nvSpPr>
        <p:spPr>
          <a:xfrm>
            <a:off x="7602725" y="2230606"/>
            <a:ext cx="176161" cy="1761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ko-KR" sz="1000"/>
              <a:t>4</a:t>
            </a:r>
          </a:p>
        </p:txBody>
      </p:sp>
      <p:sp>
        <p:nvSpPr>
          <p:cNvPr id="29" name="순서도: 처리 6"/>
          <p:cNvSpPr/>
          <p:nvPr/>
        </p:nvSpPr>
        <p:spPr>
          <a:xfrm>
            <a:off x="440564" y="1712040"/>
            <a:ext cx="1122871" cy="103909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000" b="1">
                <a:solidFill>
                  <a:schemeClr val="tx1"/>
                </a:solidFill>
              </a:rPr>
              <a:t>공격력 </a:t>
            </a:r>
            <a:r>
              <a:rPr lang="en-US" altLang="ko-KR" sz="1000" b="1">
                <a:solidFill>
                  <a:schemeClr val="tx1"/>
                </a:solidFill>
              </a:rPr>
              <a:t>TOP 3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sp>
        <p:nvSpPr>
          <p:cNvPr id="30" name="순서도: 처리 6"/>
          <p:cNvSpPr/>
          <p:nvPr/>
        </p:nvSpPr>
        <p:spPr>
          <a:xfrm>
            <a:off x="462827" y="2928501"/>
            <a:ext cx="1122871" cy="103909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000" b="1">
                <a:solidFill>
                  <a:schemeClr val="tx1"/>
                </a:solidFill>
              </a:rPr>
              <a:t>수비력 </a:t>
            </a:r>
            <a:r>
              <a:rPr lang="en-US" altLang="ko-KR" sz="1000" b="1">
                <a:solidFill>
                  <a:schemeClr val="tx1"/>
                </a:solidFill>
              </a:rPr>
              <a:t>TOP 3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sp>
        <p:nvSpPr>
          <p:cNvPr id="31" name="타원 1"/>
          <p:cNvSpPr/>
          <p:nvPr/>
        </p:nvSpPr>
        <p:spPr>
          <a:xfrm>
            <a:off x="346791" y="1633352"/>
            <a:ext cx="176161" cy="1761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ko-KR" sz="1000"/>
              <a:t>5</a:t>
            </a:r>
          </a:p>
        </p:txBody>
      </p:sp>
      <p:sp>
        <p:nvSpPr>
          <p:cNvPr id="32" name="타원 1"/>
          <p:cNvSpPr/>
          <p:nvPr/>
        </p:nvSpPr>
        <p:spPr>
          <a:xfrm>
            <a:off x="355611" y="2859256"/>
            <a:ext cx="176161" cy="1761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ko-KR" sz="1000"/>
              <a:t>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로그인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아이디</a:t>
            </a:r>
            <a:r>
              <a:rPr lang="en-US" altLang="ko-KR" dirty="0"/>
              <a:t>/</a:t>
            </a:r>
            <a:r>
              <a:rPr lang="ko-KR" altLang="en-US" dirty="0"/>
              <a:t>비밀번호 </a:t>
            </a:r>
            <a:r>
              <a:rPr lang="ko-KR" altLang="en-US" dirty="0" err="1" smtClean="0"/>
              <a:t>로그인을</a:t>
            </a:r>
            <a:r>
              <a:rPr lang="ko-KR" altLang="en-US" dirty="0" smtClean="0"/>
              <a:t> </a:t>
            </a:r>
            <a:r>
              <a:rPr lang="ko-KR" altLang="en-US" dirty="0"/>
              <a:t>제공하는 화면입니다</a:t>
            </a:r>
            <a:r>
              <a:rPr lang="en-US" altLang="ko-KR" dirty="0"/>
              <a:t>.</a:t>
            </a:r>
          </a:p>
        </p:txBody>
      </p:sp>
      <p:graphicFrame>
        <p:nvGraphicFramePr>
          <p:cNvPr id="4" name="표 9"/>
          <p:cNvGraphicFramePr/>
          <p:nvPr/>
        </p:nvGraphicFramePr>
        <p:xfrm>
          <a:off x="9161411" y="690715"/>
          <a:ext cx="2838450" cy="567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아이디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비밀번호 입력창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로그인 버튼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회원가입 </a:t>
                      </a: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 아이디 찾기 </a:t>
                      </a: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 비밀번호 찾기 링크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LOGIN_001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056" y="1447303"/>
            <a:ext cx="3328396" cy="3739473"/>
          </a:xfrm>
          <a:prstGeom prst="rect">
            <a:avLst/>
          </a:prstGeom>
        </p:spPr>
      </p:pic>
      <p:sp>
        <p:nvSpPr>
          <p:cNvPr id="14" name="타원 13"/>
          <p:cNvSpPr/>
          <p:nvPr/>
        </p:nvSpPr>
        <p:spPr>
          <a:xfrm>
            <a:off x="2856055" y="4315427"/>
            <a:ext cx="507319" cy="513708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3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2856055" y="3440271"/>
            <a:ext cx="507319" cy="513708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2856056" y="2114071"/>
            <a:ext cx="507319" cy="513708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로그인 </a:t>
            </a:r>
            <a:r>
              <a:rPr lang="en-US" altLang="ko-KR"/>
              <a:t>&gt;</a:t>
            </a:r>
            <a:r>
              <a:rPr lang="ko-KR" altLang="en-US"/>
              <a:t> 회원가입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신규 회원 등록을 위한 사용자 정보 입력 및 인증 폼입니다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/>
        </p:nvGraphicFramePr>
        <p:xfrm>
          <a:off x="9161411" y="690715"/>
          <a:ext cx="2838450" cy="567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아이디 </a:t>
                      </a: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 비밀번호 </a:t>
                      </a: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 이메일 </a:t>
                      </a: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 이름 </a:t>
                      </a: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 생년월일 입력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altLang="ko-KR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휴대전화 인증 요청 버튼 </a:t>
                      </a: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클릭 </a:t>
                      </a:r>
                      <a:r>
                        <a:rPr lang="ko-KR" altLang="en-US" sz="750" b="0" dirty="0" smtClean="0">
                          <a:solidFill>
                            <a:schemeClr val="tx1"/>
                          </a:solidFill>
                        </a:rPr>
                        <a:t>시</a:t>
                      </a:r>
                      <a:r>
                        <a:rPr lang="ko-KR" altLang="en-US" sz="750" b="0" baseline="0" dirty="0" smtClean="0">
                          <a:solidFill>
                            <a:schemeClr val="tx1"/>
                          </a:solidFill>
                        </a:rPr>
                        <a:t> 인증번호 발송</a:t>
                      </a:r>
                      <a:r>
                        <a:rPr lang="ko-KR" altLang="en-US" sz="750" b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altLang="ko-KR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 dirty="0">
                          <a:solidFill>
                            <a:schemeClr val="tx1"/>
                          </a:solidFill>
                        </a:rPr>
                        <a:t>가입하기 </a:t>
                      </a:r>
                      <a:r>
                        <a:rPr lang="ko-KR" altLang="en-US" sz="750" b="0" dirty="0" smtClean="0">
                          <a:solidFill>
                            <a:schemeClr val="tx1"/>
                          </a:solidFill>
                        </a:rPr>
                        <a:t>버튼</a:t>
                      </a: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(log-in.html</a:t>
                      </a:r>
                      <a:r>
                        <a:rPr lang="en-US" altLang="ko-KR" sz="750" b="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750" b="0" baseline="0" dirty="0" smtClean="0">
                          <a:solidFill>
                            <a:schemeClr val="tx1"/>
                          </a:solidFill>
                        </a:rPr>
                        <a:t>이동</a:t>
                      </a: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SIGNUP_001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749" y="1258156"/>
            <a:ext cx="3803441" cy="411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로그인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ko-KR" altLang="en-US" dirty="0" smtClean="0"/>
              <a:t>회원가입</a:t>
            </a:r>
            <a:r>
              <a:rPr lang="en-US" altLang="ko-KR" dirty="0" smtClean="0"/>
              <a:t>&gt;</a:t>
            </a:r>
            <a:r>
              <a:rPr lang="ko-KR" altLang="en-US" dirty="0" err="1" smtClean="0"/>
              <a:t>인증요청</a:t>
            </a:r>
            <a:endParaRPr lang="ko-KR" altLang="en-US" dirty="0"/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신규 회원 등록을 위한 사용자 정보 입력 및 인증 폼입니다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>
            <p:extLst>
              <p:ext uri="{D42A27DB-BD31-4B8C-83A1-F6EECF244321}">
                <p14:modId xmlns:p14="http://schemas.microsoft.com/office/powerpoint/2010/main" val="2999972759"/>
              </p:ext>
            </p:extLst>
          </p:nvPr>
        </p:nvGraphicFramePr>
        <p:xfrm>
          <a:off x="9161411" y="690715"/>
          <a:ext cx="2838450" cy="567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 dirty="0" smtClean="0">
                          <a:solidFill>
                            <a:schemeClr val="tx1"/>
                          </a:solidFill>
                        </a:rPr>
                        <a:t>인증 요청 버튼 </a:t>
                      </a: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 dirty="0" smtClean="0">
                          <a:solidFill>
                            <a:schemeClr val="tx1"/>
                          </a:solidFill>
                        </a:rPr>
                        <a:t>콘솔 알림</a:t>
                      </a: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altLang="ko-KR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 dirty="0" smtClean="0">
                          <a:solidFill>
                            <a:schemeClr val="tx1"/>
                          </a:solidFill>
                        </a:rPr>
                        <a:t>인증 번호 </a:t>
                      </a: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 dirty="0" smtClean="0">
                          <a:solidFill>
                            <a:schemeClr val="tx1"/>
                          </a:solidFill>
                        </a:rPr>
                        <a:t>콘솔에서 확인</a:t>
                      </a: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altLang="ko-KR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altLang="ko-KR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 dirty="0" smtClean="0">
                          <a:solidFill>
                            <a:schemeClr val="tx1"/>
                          </a:solidFill>
                        </a:rPr>
                        <a:t>확인 버튼 </a:t>
                      </a: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 dirty="0" smtClean="0">
                          <a:solidFill>
                            <a:schemeClr val="tx1"/>
                          </a:solidFill>
                        </a:rPr>
                        <a:t>콘솔 알림</a:t>
                      </a: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 dirty="0" smtClean="0"/>
              <a:t>SIGNUP_002</a:t>
            </a:r>
            <a:endParaRPr lang="en-US" altLang="ko-KR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07" y="1771129"/>
            <a:ext cx="2639118" cy="42821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005" y="3183532"/>
            <a:ext cx="4428590" cy="14573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3005" y="4845259"/>
            <a:ext cx="4428589" cy="13620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005" y="1598005"/>
            <a:ext cx="4428589" cy="1381125"/>
          </a:xfrm>
          <a:prstGeom prst="rect">
            <a:avLst/>
          </a:prstGeom>
        </p:spPr>
      </p:pic>
      <p:sp>
        <p:nvSpPr>
          <p:cNvPr id="20" name="타원 19"/>
          <p:cNvSpPr/>
          <p:nvPr/>
        </p:nvSpPr>
        <p:spPr>
          <a:xfrm>
            <a:off x="3417604" y="1445056"/>
            <a:ext cx="330802" cy="326073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1886704" y="4682222"/>
            <a:ext cx="330802" cy="326073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3376508" y="3145157"/>
            <a:ext cx="330802" cy="326073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2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2607608" y="5200223"/>
            <a:ext cx="330802" cy="326073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3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3394198" y="4845258"/>
            <a:ext cx="330802" cy="326073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3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109">
            <a:extLst>
              <a:ext uri="{FF2B5EF4-FFF2-40B4-BE49-F238E27FC236}">
                <a16:creationId xmlns:a16="http://schemas.microsoft.com/office/drawing/2014/main" id="{09CA1C13-3284-3834-9AAE-2D6402CD2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6283237"/>
              </p:ext>
            </p:extLst>
          </p:nvPr>
        </p:nvGraphicFramePr>
        <p:xfrm>
          <a:off x="153988" y="850974"/>
          <a:ext cx="11882436" cy="5781597"/>
        </p:xfrm>
        <a:graphic>
          <a:graphicData uri="http://schemas.openxmlformats.org/drawingml/2006/table">
            <a:tbl>
              <a:tblPr/>
              <a:tblGrid>
                <a:gridCol w="9672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4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322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81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2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itchFamily="34" charset="0"/>
                        </a:rPr>
                        <a:t>버전</a:t>
                      </a: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itchFamily="34" charset="0"/>
                        </a:rPr>
                        <a:t>날짜</a:t>
                      </a: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itchFamily="34" charset="0"/>
                        </a:rPr>
                        <a:t>내용</a:t>
                      </a: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itchFamily="34" charset="0"/>
                        </a:rPr>
                        <a:t>작성자</a:t>
                      </a: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6717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</a:t>
                      </a: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0000.00.00</a:t>
                      </a: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IA(</a:t>
                      </a: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정보구조</a:t>
                      </a: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 </a:t>
                      </a: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김유진</a:t>
                      </a: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</a:t>
                      </a: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0000.00.00</a:t>
                      </a: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업무흐름도</a:t>
                      </a:r>
                      <a:r>
                        <a:rPr kumimoji="1" lang="en-US" altLang="ko-KR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Layout </a:t>
                      </a: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 </a:t>
                      </a: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김유진</a:t>
                      </a: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7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475836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7122428"/>
                  </a:ext>
                </a:extLst>
              </a:tr>
              <a:tr h="360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8000" marR="108000" marT="35992" marB="35992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F5845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633950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5C5B2ED3-D9F8-7D60-7DED-E389AA9DD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94" y="237996"/>
            <a:ext cx="5930106" cy="440773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변경 이력</a:t>
            </a:r>
          </a:p>
        </p:txBody>
      </p:sp>
    </p:spTree>
    <p:extLst>
      <p:ext uri="{BB962C8B-B14F-4D97-AF65-F5344CB8AC3E}">
        <p14:creationId xmlns:p14="http://schemas.microsoft.com/office/powerpoint/2010/main" val="3542361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홈 </a:t>
            </a:r>
            <a:r>
              <a:rPr lang="en-US" altLang="ko-KR"/>
              <a:t>&gt;</a:t>
            </a:r>
            <a:r>
              <a:rPr lang="ko-KR" altLang="en-US"/>
              <a:t> 공지사항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시스템 공지 및 업데이트 내역을 확인할 수 있는 화면입니다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/>
        </p:nvGraphicFramePr>
        <p:xfrm>
          <a:off x="9161411" y="690715"/>
          <a:ext cx="2838450" cy="567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공지사항 리스트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제목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날짜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공지 상세내용 블록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팝업으로 연결되는 알림 문구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NOTICE_001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홈 </a:t>
            </a:r>
            <a:r>
              <a:rPr lang="en-US" altLang="ko-KR"/>
              <a:t>&gt;</a:t>
            </a:r>
            <a:r>
              <a:rPr lang="ko-KR" altLang="en-US"/>
              <a:t> 실시간 중계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중계 일자 </a:t>
            </a:r>
            <a:r>
              <a:rPr lang="en-US" altLang="ko-KR"/>
              <a:t>/</a:t>
            </a:r>
            <a:r>
              <a:rPr lang="ko-KR" altLang="en-US"/>
              <a:t> 시간 </a:t>
            </a:r>
            <a:r>
              <a:rPr lang="en-US" altLang="ko-KR"/>
              <a:t>/</a:t>
            </a:r>
            <a:r>
              <a:rPr lang="ko-KR" altLang="en-US"/>
              <a:t> 장소와 링크를 제공하는 팝업 입니다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/>
        </p:nvGraphicFramePr>
        <p:xfrm>
          <a:off x="9161411" y="690715"/>
          <a:ext cx="2838450" cy="567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중계 제목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중계 날짜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시간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 장소 안내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중계 바로가기 버튼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POPUP_001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4584" y="1256448"/>
            <a:ext cx="8708542" cy="4345104"/>
          </a:xfrm>
          <a:prstGeom prst="rect">
            <a:avLst/>
          </a:prstGeom>
        </p:spPr>
      </p:pic>
      <p:sp>
        <p:nvSpPr>
          <p:cNvPr id="23" name="타원 1"/>
          <p:cNvSpPr/>
          <p:nvPr/>
        </p:nvSpPr>
        <p:spPr>
          <a:xfrm>
            <a:off x="4154322" y="3077272"/>
            <a:ext cx="176161" cy="1761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ko-KR" sz="1000"/>
              <a:t>1</a:t>
            </a:r>
            <a:endParaRPr kumimoji="1" lang="ko-KR" altLang="en-US" sz="1000"/>
          </a:p>
        </p:txBody>
      </p:sp>
      <p:sp>
        <p:nvSpPr>
          <p:cNvPr id="24" name="타원 1"/>
          <p:cNvSpPr/>
          <p:nvPr/>
        </p:nvSpPr>
        <p:spPr>
          <a:xfrm>
            <a:off x="4589650" y="3918295"/>
            <a:ext cx="176161" cy="1761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ko-KR" sz="1000"/>
              <a:t>2</a:t>
            </a:r>
          </a:p>
        </p:txBody>
      </p:sp>
      <p:sp>
        <p:nvSpPr>
          <p:cNvPr id="25" name="타원 1"/>
          <p:cNvSpPr/>
          <p:nvPr/>
        </p:nvSpPr>
        <p:spPr>
          <a:xfrm>
            <a:off x="5441609" y="4172647"/>
            <a:ext cx="176161" cy="1761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kumimoji="1" lang="en-US" altLang="ko-KR" sz="1000"/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C4160E-C709-1EFE-3DFE-9B7053B2FA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정보 구조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F8FCEC-48F3-4F3A-443E-9EE9A0C16233}"/>
              </a:ext>
            </a:extLst>
          </p:cNvPr>
          <p:cNvSpPr/>
          <p:nvPr/>
        </p:nvSpPr>
        <p:spPr>
          <a:xfrm>
            <a:off x="0" y="0"/>
            <a:ext cx="5350213" cy="6858000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/>
              <a:t>정보 구조</a:t>
            </a:r>
          </a:p>
        </p:txBody>
      </p:sp>
    </p:spTree>
    <p:extLst>
      <p:ext uri="{BB962C8B-B14F-4D97-AF65-F5344CB8AC3E}">
        <p14:creationId xmlns:p14="http://schemas.microsoft.com/office/powerpoint/2010/main" val="45086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62DD317-3210-DE23-41E2-4F8E34588C34}"/>
              </a:ext>
            </a:extLst>
          </p:cNvPr>
          <p:cNvSpPr/>
          <p:nvPr/>
        </p:nvSpPr>
        <p:spPr>
          <a:xfrm>
            <a:off x="4706211" y="919481"/>
            <a:ext cx="2784912" cy="356400"/>
          </a:xfrm>
          <a:prstGeom prst="rect">
            <a:avLst/>
          </a:prstGeom>
          <a:solidFill>
            <a:schemeClr val="tx1"/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프로젝트명</a:t>
            </a:r>
            <a:endParaRPr kumimoji="0" lang="ko-KR" altLang="en-US" sz="14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6" name="제목 1">
            <a:extLst>
              <a:ext uri="{FF2B5EF4-FFF2-40B4-BE49-F238E27FC236}">
                <a16:creationId xmlns:a16="http://schemas.microsoft.com/office/drawing/2014/main" id="{B8923F53-C136-7E23-C815-DE045BA4C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정보 구조 </a:t>
            </a:r>
            <a:r>
              <a:rPr lang="en-US" altLang="ko-KR" dirty="0"/>
              <a:t>(Information Architecture) – 1/2</a:t>
            </a:r>
            <a:endParaRPr lang="ko-KR" altLang="en-US" dirty="0"/>
          </a:p>
        </p:txBody>
      </p:sp>
      <p:cxnSp>
        <p:nvCxnSpPr>
          <p:cNvPr id="143" name="직선 연결선 142">
            <a:extLst>
              <a:ext uri="{FF2B5EF4-FFF2-40B4-BE49-F238E27FC236}">
                <a16:creationId xmlns:a16="http://schemas.microsoft.com/office/drawing/2014/main" id="{5300FFE4-31BB-610E-8AB1-39AB61EC2B8E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3138952" y="3078451"/>
            <a:ext cx="0" cy="139229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CC2175-1DFB-91CF-00DB-F4B796F9CB4A}"/>
              </a:ext>
            </a:extLst>
          </p:cNvPr>
          <p:cNvSpPr/>
          <p:nvPr/>
        </p:nvSpPr>
        <p:spPr>
          <a:xfrm>
            <a:off x="486380" y="4470748"/>
            <a:ext cx="7278561" cy="34559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5ED6A0F-5334-698A-452B-564EF0766F6E}"/>
              </a:ext>
            </a:extLst>
          </p:cNvPr>
          <p:cNvSpPr/>
          <p:nvPr/>
        </p:nvSpPr>
        <p:spPr>
          <a:xfrm>
            <a:off x="479495" y="5755526"/>
            <a:ext cx="7288551" cy="34559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ko-KR" altLang="en-US"/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06ED77B4-3866-11C8-111D-49795C140C1B}"/>
              </a:ext>
            </a:extLst>
          </p:cNvPr>
          <p:cNvCxnSpPr>
            <a:stCxn id="6" idx="3"/>
            <a:endCxn id="12" idx="1"/>
          </p:cNvCxnSpPr>
          <p:nvPr/>
        </p:nvCxnSpPr>
        <p:spPr>
          <a:xfrm flipV="1">
            <a:off x="1910251" y="1899782"/>
            <a:ext cx="517233" cy="487"/>
          </a:xfrm>
          <a:prstGeom prst="line">
            <a:avLst/>
          </a:prstGeom>
          <a:ln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1E695D34-CEB5-2043-69B8-3BE973DBF227}"/>
              </a:ext>
            </a:extLst>
          </p:cNvPr>
          <p:cNvSpPr/>
          <p:nvPr/>
        </p:nvSpPr>
        <p:spPr>
          <a:xfrm>
            <a:off x="492327" y="1647531"/>
            <a:ext cx="11196283" cy="41176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ko-KR" alt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E567A83E-DAE8-1467-6BEC-ED23FDCAD953}"/>
              </a:ext>
            </a:extLst>
          </p:cNvPr>
          <p:cNvSpPr txBox="1"/>
          <p:nvPr/>
        </p:nvSpPr>
        <p:spPr>
          <a:xfrm>
            <a:off x="488460" y="1372085"/>
            <a:ext cx="9929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Common (C)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130B2B9E-39F0-22AD-82FB-043229842096}"/>
              </a:ext>
            </a:extLst>
          </p:cNvPr>
          <p:cNvSpPr txBox="1"/>
          <p:nvPr/>
        </p:nvSpPr>
        <p:spPr>
          <a:xfrm>
            <a:off x="490000" y="4187852"/>
            <a:ext cx="7459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GNB (G)</a:t>
            </a:r>
            <a:endParaRPr lang="ko-KR" altLang="en-US" sz="11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74" name="그룹 173">
            <a:extLst>
              <a:ext uri="{FF2B5EF4-FFF2-40B4-BE49-F238E27FC236}">
                <a16:creationId xmlns:a16="http://schemas.microsoft.com/office/drawing/2014/main" id="{EBCE8055-F6F6-6353-A4DF-6B2E8B0D6657}"/>
              </a:ext>
            </a:extLst>
          </p:cNvPr>
          <p:cNvGrpSpPr/>
          <p:nvPr/>
        </p:nvGrpSpPr>
        <p:grpSpPr>
          <a:xfrm>
            <a:off x="486355" y="1755781"/>
            <a:ext cx="1423896" cy="1315597"/>
            <a:chOff x="167671" y="1628775"/>
            <a:chExt cx="1423896" cy="1311152"/>
          </a:xfrm>
        </p:grpSpPr>
        <p:sp>
          <p:nvSpPr>
            <p:cNvPr id="6" name="Rectangle 1207">
              <a:extLst>
                <a:ext uri="{FF2B5EF4-FFF2-40B4-BE49-F238E27FC236}">
                  <a16:creationId xmlns:a16="http://schemas.microsoft.com/office/drawing/2014/main" id="{CC5573FD-B1DC-5831-E723-EBAF2842CB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991" y="1628775"/>
              <a:ext cx="1423576" cy="28800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72000" tIns="36000" rIns="72000" bIns="36000" anchor="ctr"/>
            <a:lstStyle/>
            <a:p>
              <a:pPr marL="95250" indent="-95250"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</a:t>
              </a:r>
              <a:r>
                <a:rPr lang="en-US" altLang="ko-KR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kumimoji="0" lang="ko-KR" altLang="en-US" sz="1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Rectangle 1213">
              <a:extLst>
                <a:ext uri="{FF2B5EF4-FFF2-40B4-BE49-F238E27FC236}">
                  <a16:creationId xmlns:a16="http://schemas.microsoft.com/office/drawing/2014/main" id="{9443FC81-7997-4B6A-81F8-42E87684B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671" y="1916016"/>
              <a:ext cx="1423576" cy="10239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72000" tIns="72000" rIns="72000" bIns="72000" anchor="t" anchorCtr="0"/>
            <a:lstStyle/>
            <a:p>
              <a:pPr indent="-108000" fontAlgn="auto">
                <a:lnSpc>
                  <a:spcPct val="130000"/>
                </a:lnSpc>
                <a:spcBef>
                  <a:spcPct val="500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  <a:endParaRPr kumimoji="0"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1165A96B-BB17-627D-00AD-4D6D90749CA3}"/>
              </a:ext>
            </a:extLst>
          </p:cNvPr>
          <p:cNvGrpSpPr/>
          <p:nvPr/>
        </p:nvGrpSpPr>
        <p:grpSpPr>
          <a:xfrm>
            <a:off x="2427164" y="1755782"/>
            <a:ext cx="1423896" cy="1322669"/>
            <a:chOff x="2777521" y="1628775"/>
            <a:chExt cx="1423896" cy="1322669"/>
          </a:xfrm>
        </p:grpSpPr>
        <p:sp>
          <p:nvSpPr>
            <p:cNvPr id="12" name="Rectangle 1207">
              <a:extLst>
                <a:ext uri="{FF2B5EF4-FFF2-40B4-BE49-F238E27FC236}">
                  <a16:creationId xmlns:a16="http://schemas.microsoft.com/office/drawing/2014/main" id="{C1BF82BB-0056-7066-18BE-E5787D675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7841" y="1628775"/>
              <a:ext cx="1423576" cy="28800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72000" tIns="36000" rIns="72000" bIns="36000" anchor="ctr"/>
            <a:lstStyle/>
            <a:p>
              <a:pPr marL="95250" indent="-95250"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메인</a:t>
              </a:r>
            </a:p>
          </p:txBody>
        </p:sp>
        <p:sp>
          <p:nvSpPr>
            <p:cNvPr id="18" name="Rectangle 1213">
              <a:extLst>
                <a:ext uri="{FF2B5EF4-FFF2-40B4-BE49-F238E27FC236}">
                  <a16:creationId xmlns:a16="http://schemas.microsoft.com/office/drawing/2014/main" id="{8CC951A7-CC1A-833D-B118-CB7F0EE1D1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7521" y="1916015"/>
              <a:ext cx="1423576" cy="1035429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72000" tIns="72000" rIns="72000" bIns="72000" anchor="t" anchorCtr="0"/>
            <a:lstStyle/>
            <a:p>
              <a:pPr indent="-108000" fontAlgn="auto">
                <a:lnSpc>
                  <a:spcPct val="130000"/>
                </a:lnSpc>
                <a:spcBef>
                  <a:spcPct val="500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</a:p>
          </p:txBody>
        </p:sp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18720FD5-888A-8E09-49E0-3DD23AFF6B7E}"/>
              </a:ext>
            </a:extLst>
          </p:cNvPr>
          <p:cNvGrpSpPr/>
          <p:nvPr/>
        </p:nvGrpSpPr>
        <p:grpSpPr>
          <a:xfrm>
            <a:off x="4367973" y="1755782"/>
            <a:ext cx="1436548" cy="1636707"/>
            <a:chOff x="5387371" y="2057279"/>
            <a:chExt cx="1423576" cy="1636707"/>
          </a:xfrm>
        </p:grpSpPr>
        <p:sp>
          <p:nvSpPr>
            <p:cNvPr id="47" name="Rectangle 1207">
              <a:extLst>
                <a:ext uri="{FF2B5EF4-FFF2-40B4-BE49-F238E27FC236}">
                  <a16:creationId xmlns:a16="http://schemas.microsoft.com/office/drawing/2014/main" id="{8D33E159-4AC0-0BFD-0E30-5E16449501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7691" y="2057279"/>
              <a:ext cx="1423256" cy="28800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72000" tIns="36000" rIns="72000" bIns="36000" anchor="ctr"/>
            <a:lstStyle/>
            <a:p>
              <a:pPr marL="95250" indent="-95250"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메인 헤더</a:t>
              </a:r>
              <a:endParaRPr kumimoji="0" lang="ko-KR" altLang="en-US" sz="1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" name="Rectangle 1213">
              <a:extLst>
                <a:ext uri="{FF2B5EF4-FFF2-40B4-BE49-F238E27FC236}">
                  <a16:creationId xmlns:a16="http://schemas.microsoft.com/office/drawing/2014/main" id="{B9619CE1-09F4-DFD5-87A5-FAF0C97909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7371" y="2344520"/>
              <a:ext cx="1423576" cy="134946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72000" tIns="72000" rIns="72000" bIns="72000" anchor="t" anchorCtr="0"/>
            <a:lstStyle/>
            <a:p>
              <a:pPr indent="-108000" fontAlgn="auto">
                <a:lnSpc>
                  <a:spcPct val="130000"/>
                </a:lnSpc>
                <a:spcBef>
                  <a:spcPct val="500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CEAF82AC-DFA3-931F-4F0D-3E85BB967E87}"/>
              </a:ext>
            </a:extLst>
          </p:cNvPr>
          <p:cNvGrpSpPr/>
          <p:nvPr/>
        </p:nvGrpSpPr>
        <p:grpSpPr>
          <a:xfrm>
            <a:off x="10255112" y="2081373"/>
            <a:ext cx="1428888" cy="3626780"/>
            <a:chOff x="8300783" y="2342637"/>
            <a:chExt cx="1428888" cy="3626780"/>
          </a:xfrm>
        </p:grpSpPr>
        <p:grpSp>
          <p:nvGrpSpPr>
            <p:cNvPr id="178" name="그룹 177">
              <a:extLst>
                <a:ext uri="{FF2B5EF4-FFF2-40B4-BE49-F238E27FC236}">
                  <a16:creationId xmlns:a16="http://schemas.microsoft.com/office/drawing/2014/main" id="{C958C96A-EC9F-3755-1B34-353A8FE8AE25}"/>
                </a:ext>
              </a:extLst>
            </p:cNvPr>
            <p:cNvGrpSpPr/>
            <p:nvPr/>
          </p:nvGrpSpPr>
          <p:grpSpPr>
            <a:xfrm>
              <a:off x="8301675" y="2434599"/>
              <a:ext cx="1427996" cy="3534818"/>
              <a:chOff x="10607071" y="2050929"/>
              <a:chExt cx="1427996" cy="3534818"/>
            </a:xfrm>
          </p:grpSpPr>
          <p:sp>
            <p:nvSpPr>
              <p:cNvPr id="66" name="Rectangle 1207">
                <a:extLst>
                  <a:ext uri="{FF2B5EF4-FFF2-40B4-BE49-F238E27FC236}">
                    <a16:creationId xmlns:a16="http://schemas.microsoft.com/office/drawing/2014/main" id="{439F6EE8-81CF-C0C7-8726-2088DC5FBF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7391" y="2050929"/>
                <a:ext cx="1423576" cy="288000"/>
              </a:xfrm>
              <a:prstGeom prst="rect">
                <a:avLst/>
              </a:prstGeom>
              <a:solidFill>
                <a:schemeClr val="tx1"/>
              </a:solidFill>
              <a:ln w="635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72000" tIns="36000" rIns="72000" bIns="36000" anchor="ctr"/>
              <a:lstStyle/>
              <a:p>
                <a:pPr marL="95250" indent="-95250"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en-US" altLang="ko-KR" sz="10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≡ </a:t>
                </a:r>
                <a:r>
                  <a:rPr kumimoji="0" lang="ko-KR" altLang="en-US" sz="10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햄버거 메뉴</a:t>
                </a:r>
              </a:p>
            </p:txBody>
          </p:sp>
          <p:sp>
            <p:nvSpPr>
              <p:cNvPr id="67" name="Rectangle 1213">
                <a:extLst>
                  <a:ext uri="{FF2B5EF4-FFF2-40B4-BE49-F238E27FC236}">
                    <a16:creationId xmlns:a16="http://schemas.microsoft.com/office/drawing/2014/main" id="{640F4E79-E092-FB2F-2250-BFB7B268AA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7071" y="2338170"/>
                <a:ext cx="1427996" cy="3247577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/>
            </p:spPr>
            <p:txBody>
              <a:bodyPr wrap="none" lIns="72000" tIns="72000" rIns="72000" bIns="72000" anchor="t" anchorCtr="0"/>
              <a:lstStyle/>
              <a:p>
                <a:pPr indent="-108000" fontAlgn="auto">
                  <a:lnSpc>
                    <a:spcPct val="140000"/>
                  </a:lnSpc>
                  <a:spcBef>
                    <a:spcPct val="50000"/>
                  </a:spcBef>
                  <a:spcAft>
                    <a:spcPts val="0"/>
                  </a:spcAft>
                  <a:buFont typeface="Wingdings" panose="05000000000000000000" pitchFamily="2" charset="2"/>
                  <a:buChar char="§"/>
                  <a:defRPr/>
                </a:pPr>
                <a:r>
                  <a:rPr lang="ko-KR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메뉴</a:t>
                </a:r>
                <a:r>
                  <a:rPr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</a:t>
                </a:r>
              </a:p>
              <a:p>
                <a:pPr indent="-108000" fontAlgn="auto">
                  <a:lnSpc>
                    <a:spcPct val="140000"/>
                  </a:lnSpc>
                  <a:spcBef>
                    <a:spcPct val="50000"/>
                  </a:spcBef>
                  <a:spcAft>
                    <a:spcPts val="0"/>
                  </a:spcAft>
                  <a:buFont typeface="Wingdings" panose="05000000000000000000" pitchFamily="2" charset="2"/>
                  <a:buChar char="§"/>
                  <a:defRPr/>
                </a:pPr>
                <a:r>
                  <a:rPr kumimoji="0" lang="ko-KR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메뉴</a:t>
                </a:r>
                <a:r>
                  <a:rPr kumimoji="0"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2</a:t>
                </a:r>
              </a:p>
              <a:p>
                <a:pPr indent="-108000" fontAlgn="auto">
                  <a:lnSpc>
                    <a:spcPct val="140000"/>
                  </a:lnSpc>
                  <a:spcBef>
                    <a:spcPct val="50000"/>
                  </a:spcBef>
                  <a:spcAft>
                    <a:spcPts val="0"/>
                  </a:spcAft>
                  <a:buFont typeface="Wingdings" panose="05000000000000000000" pitchFamily="2" charset="2"/>
                  <a:buChar char="§"/>
                  <a:defRPr/>
                </a:pPr>
                <a:endPara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indent="-108000" fontAlgn="auto">
                  <a:lnSpc>
                    <a:spcPct val="140000"/>
                  </a:lnSpc>
                  <a:spcBef>
                    <a:spcPct val="50000"/>
                  </a:spcBef>
                  <a:spcAft>
                    <a:spcPts val="0"/>
                  </a:spcAft>
                  <a:buFont typeface="Wingdings" panose="05000000000000000000" pitchFamily="2" charset="2"/>
                  <a:buChar char="§"/>
                  <a:defRPr/>
                </a:pPr>
                <a:r>
                  <a:rPr kumimoji="0" lang="ko-KR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메뉴</a:t>
                </a:r>
                <a:r>
                  <a:rPr kumimoji="0"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</a:p>
              <a:p>
                <a:pPr indent="-108000" fontAlgn="auto">
                  <a:lnSpc>
                    <a:spcPct val="140000"/>
                  </a:lnSpc>
                  <a:spcBef>
                    <a:spcPct val="50000"/>
                  </a:spcBef>
                  <a:spcAft>
                    <a:spcPts val="0"/>
                  </a:spcAft>
                  <a:buFont typeface="Wingdings" panose="05000000000000000000" pitchFamily="2" charset="2"/>
                  <a:buChar char="§"/>
                  <a:defRPr/>
                </a:pPr>
                <a:r>
                  <a:rPr lang="ko-KR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메뉴</a:t>
                </a:r>
                <a:r>
                  <a:rPr lang="en-US" altLang="ko-KR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</a:t>
                </a:r>
                <a:endParaRPr kumimoji="0"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cxnSp>
            <p:nvCxnSpPr>
              <p:cNvPr id="69" name="직선 연결선 68">
                <a:extLst>
                  <a:ext uri="{FF2B5EF4-FFF2-40B4-BE49-F238E27FC236}">
                    <a16:creationId xmlns:a16="http://schemas.microsoft.com/office/drawing/2014/main" id="{97DFE3D8-6A77-9B62-5251-CAE0911A92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14658" y="3024714"/>
                <a:ext cx="1187450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5" name="직사각형 194">
              <a:extLst>
                <a:ext uri="{FF2B5EF4-FFF2-40B4-BE49-F238E27FC236}">
                  <a16:creationId xmlns:a16="http://schemas.microsoft.com/office/drawing/2014/main" id="{028AB4FF-10AC-4E95-3D79-679FB13B0D3F}"/>
                </a:ext>
              </a:extLst>
            </p:cNvPr>
            <p:cNvSpPr/>
            <p:nvPr/>
          </p:nvSpPr>
          <p:spPr>
            <a:xfrm>
              <a:off x="8300783" y="2342637"/>
              <a:ext cx="1423896" cy="31227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043B5314-C60E-116C-F208-A07ECC2BD1A8}"/>
              </a:ext>
            </a:extLst>
          </p:cNvPr>
          <p:cNvGrpSpPr/>
          <p:nvPr/>
        </p:nvGrpSpPr>
        <p:grpSpPr>
          <a:xfrm>
            <a:off x="486355" y="4572423"/>
            <a:ext cx="1423896" cy="940668"/>
            <a:chOff x="167671" y="4387729"/>
            <a:chExt cx="1423896" cy="940668"/>
          </a:xfrm>
        </p:grpSpPr>
        <p:sp>
          <p:nvSpPr>
            <p:cNvPr id="75" name="Rectangle 1207">
              <a:extLst>
                <a:ext uri="{FF2B5EF4-FFF2-40B4-BE49-F238E27FC236}">
                  <a16:creationId xmlns:a16="http://schemas.microsoft.com/office/drawing/2014/main" id="{8283A96C-BD2B-CA1D-169C-C6D14A2D76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991" y="4387729"/>
              <a:ext cx="1423576" cy="28800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72000" tIns="36000" rIns="72000" bIns="36000" anchor="ctr"/>
            <a:lstStyle/>
            <a:p>
              <a:pPr marL="95250" indent="-95250"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  <a:r>
                <a:rPr kumimoji="0" lang="en-US" altLang="ko-KR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kumimoji="0" lang="ko-KR" altLang="en-US" sz="1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" name="Rectangle 1213">
              <a:extLst>
                <a:ext uri="{FF2B5EF4-FFF2-40B4-BE49-F238E27FC236}">
                  <a16:creationId xmlns:a16="http://schemas.microsoft.com/office/drawing/2014/main" id="{E6BC7F67-4D36-FEE9-384C-7B9C3C0FE7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671" y="4683679"/>
              <a:ext cx="1423576" cy="644718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72000" tIns="72000" rIns="72000" bIns="72000" anchor="t" anchorCtr="0"/>
            <a:lstStyle/>
            <a:p>
              <a:pPr indent="-108000" fontAlgn="auto">
                <a:lnSpc>
                  <a:spcPct val="130000"/>
                </a:lnSpc>
                <a:spcBef>
                  <a:spcPct val="500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  <a:endParaRPr kumimoji="0"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81" name="그룹 180">
            <a:extLst>
              <a:ext uri="{FF2B5EF4-FFF2-40B4-BE49-F238E27FC236}">
                <a16:creationId xmlns:a16="http://schemas.microsoft.com/office/drawing/2014/main" id="{E81C85EE-04F2-5061-A707-2822990DE3BD}"/>
              </a:ext>
            </a:extLst>
          </p:cNvPr>
          <p:cNvGrpSpPr/>
          <p:nvPr/>
        </p:nvGrpSpPr>
        <p:grpSpPr>
          <a:xfrm>
            <a:off x="2431382" y="4572423"/>
            <a:ext cx="1423896" cy="940668"/>
            <a:chOff x="2777628" y="4387729"/>
            <a:chExt cx="1423896" cy="940668"/>
          </a:xfrm>
        </p:grpSpPr>
        <p:sp>
          <p:nvSpPr>
            <p:cNvPr id="78" name="Rectangle 1207">
              <a:extLst>
                <a:ext uri="{FF2B5EF4-FFF2-40B4-BE49-F238E27FC236}">
                  <a16:creationId xmlns:a16="http://schemas.microsoft.com/office/drawing/2014/main" id="{DA37A58B-8919-72C3-6B30-B5E3831002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7948" y="4387729"/>
              <a:ext cx="1423576" cy="28800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72000" tIns="36000" rIns="72000" bIns="36000" anchor="ctr"/>
            <a:lstStyle/>
            <a:p>
              <a:pPr marL="95250" indent="-95250" algn="ctr">
                <a:lnSpc>
                  <a:spcPct val="130000"/>
                </a:lnSpc>
                <a:defRPr/>
              </a:pPr>
              <a:r>
                <a:rPr kumimoji="0" lang="ko-KR" altLang="en-US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  <a:r>
                <a:rPr kumimoji="0" lang="en-US" altLang="ko-KR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kumimoji="0" lang="ko-KR" altLang="en-US" sz="1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" name="Rectangle 1213">
              <a:extLst>
                <a:ext uri="{FF2B5EF4-FFF2-40B4-BE49-F238E27FC236}">
                  <a16:creationId xmlns:a16="http://schemas.microsoft.com/office/drawing/2014/main" id="{23E5684E-382F-7A42-E74F-944089A734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7628" y="4683679"/>
              <a:ext cx="1423576" cy="644718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72000" tIns="72000" rIns="72000" bIns="72000" anchor="t" anchorCtr="0"/>
            <a:lstStyle/>
            <a:p>
              <a:pPr indent="-108000" fontAlgn="auto">
                <a:lnSpc>
                  <a:spcPct val="130000"/>
                </a:lnSpc>
                <a:spcBef>
                  <a:spcPct val="500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</a:p>
          </p:txBody>
        </p:sp>
      </p:grpSp>
      <p:grpSp>
        <p:nvGrpSpPr>
          <p:cNvPr id="180" name="그룹 179">
            <a:extLst>
              <a:ext uri="{FF2B5EF4-FFF2-40B4-BE49-F238E27FC236}">
                <a16:creationId xmlns:a16="http://schemas.microsoft.com/office/drawing/2014/main" id="{AC4E95FC-F89B-02B6-7BC9-A159806DFB22}"/>
              </a:ext>
            </a:extLst>
          </p:cNvPr>
          <p:cNvGrpSpPr/>
          <p:nvPr/>
        </p:nvGrpSpPr>
        <p:grpSpPr>
          <a:xfrm>
            <a:off x="4376409" y="4572423"/>
            <a:ext cx="1423896" cy="939920"/>
            <a:chOff x="5387585" y="4387729"/>
            <a:chExt cx="1423896" cy="939920"/>
          </a:xfrm>
        </p:grpSpPr>
        <p:sp>
          <p:nvSpPr>
            <p:cNvPr id="81" name="Rectangle 1207">
              <a:extLst>
                <a:ext uri="{FF2B5EF4-FFF2-40B4-BE49-F238E27FC236}">
                  <a16:creationId xmlns:a16="http://schemas.microsoft.com/office/drawing/2014/main" id="{536E6A2C-E2BA-BECE-0E6C-0E5378D013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7905" y="4387729"/>
              <a:ext cx="1423576" cy="28800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72000" tIns="36000" rIns="72000" bIns="36000" anchor="ctr"/>
            <a:lstStyle/>
            <a:p>
              <a:pPr marL="95250" indent="-95250"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  <a:r>
                <a:rPr kumimoji="0" lang="en-US" altLang="ko-KR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kumimoji="0" lang="ko-KR" altLang="en-US" sz="1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" name="Rectangle 1213">
              <a:extLst>
                <a:ext uri="{FF2B5EF4-FFF2-40B4-BE49-F238E27FC236}">
                  <a16:creationId xmlns:a16="http://schemas.microsoft.com/office/drawing/2014/main" id="{39D31D16-9EC2-AA5B-CF09-FF69A7BAD8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7585" y="4674970"/>
              <a:ext cx="1423576" cy="652679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72000" tIns="72000" rIns="72000" bIns="72000" anchor="t" anchorCtr="0"/>
            <a:lstStyle/>
            <a:p>
              <a:pPr indent="-108000">
                <a:lnSpc>
                  <a:spcPct val="130000"/>
                </a:lnSpc>
                <a:spcBef>
                  <a:spcPct val="50000"/>
                </a:spcBef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</a:p>
          </p:txBody>
        </p:sp>
      </p:grpSp>
      <p:grpSp>
        <p:nvGrpSpPr>
          <p:cNvPr id="179" name="그룹 178">
            <a:extLst>
              <a:ext uri="{FF2B5EF4-FFF2-40B4-BE49-F238E27FC236}">
                <a16:creationId xmlns:a16="http://schemas.microsoft.com/office/drawing/2014/main" id="{02068653-FBCF-5858-C643-F4991A232FAF}"/>
              </a:ext>
            </a:extLst>
          </p:cNvPr>
          <p:cNvGrpSpPr/>
          <p:nvPr/>
        </p:nvGrpSpPr>
        <p:grpSpPr>
          <a:xfrm>
            <a:off x="6321435" y="4572423"/>
            <a:ext cx="1423576" cy="939921"/>
            <a:chOff x="7997541" y="4387729"/>
            <a:chExt cx="1423576" cy="939921"/>
          </a:xfrm>
        </p:grpSpPr>
        <p:sp>
          <p:nvSpPr>
            <p:cNvPr id="84" name="Rectangle 1207">
              <a:extLst>
                <a:ext uri="{FF2B5EF4-FFF2-40B4-BE49-F238E27FC236}">
                  <a16:creationId xmlns:a16="http://schemas.microsoft.com/office/drawing/2014/main" id="{96BE869B-3AB9-4B3E-C3E3-FDB8729189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7541" y="4387729"/>
              <a:ext cx="1423576" cy="28800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72000" tIns="36000" rIns="72000" bIns="36000" anchor="ctr"/>
            <a:lstStyle/>
            <a:p>
              <a:pPr marL="95250" indent="-95250"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  <a:r>
                <a:rPr lang="en-US" altLang="ko-KR" sz="10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endParaRPr kumimoji="0" lang="ko-KR" altLang="en-US" sz="1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Rectangle 1213">
              <a:extLst>
                <a:ext uri="{FF2B5EF4-FFF2-40B4-BE49-F238E27FC236}">
                  <a16:creationId xmlns:a16="http://schemas.microsoft.com/office/drawing/2014/main" id="{558D7F94-0F19-ABED-2F72-7C3E209DF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7541" y="4674970"/>
              <a:ext cx="1423576" cy="65268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72000" tIns="72000" rIns="72000" bIns="72000" anchor="t" anchorCtr="0"/>
            <a:lstStyle/>
            <a:p>
              <a:pPr indent="-108000" fontAlgn="auto">
                <a:lnSpc>
                  <a:spcPct val="130000"/>
                </a:lnSpc>
                <a:spcBef>
                  <a:spcPct val="500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메뉴</a:t>
              </a:r>
            </a:p>
          </p:txBody>
        </p:sp>
      </p:grpSp>
      <p:cxnSp>
        <p:nvCxnSpPr>
          <p:cNvPr id="135" name="직선 연결선 134">
            <a:extLst>
              <a:ext uri="{FF2B5EF4-FFF2-40B4-BE49-F238E27FC236}">
                <a16:creationId xmlns:a16="http://schemas.microsoft.com/office/drawing/2014/main" id="{E890D66C-8910-4891-53A8-275B7FEA648C}"/>
              </a:ext>
            </a:extLst>
          </p:cNvPr>
          <p:cNvCxnSpPr>
            <a:cxnSpLocks/>
            <a:stCxn id="12" idx="3"/>
            <a:endCxn id="47" idx="1"/>
          </p:cNvCxnSpPr>
          <p:nvPr/>
        </p:nvCxnSpPr>
        <p:spPr>
          <a:xfrm>
            <a:off x="3851060" y="1899782"/>
            <a:ext cx="517236" cy="0"/>
          </a:xfrm>
          <a:prstGeom prst="line">
            <a:avLst/>
          </a:prstGeom>
          <a:ln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연결선: 꺾임 136">
            <a:extLst>
              <a:ext uri="{FF2B5EF4-FFF2-40B4-BE49-F238E27FC236}">
                <a16:creationId xmlns:a16="http://schemas.microsoft.com/office/drawing/2014/main" id="{620F9E64-7C82-AB04-2B3B-58CE5E64023C}"/>
              </a:ext>
            </a:extLst>
          </p:cNvPr>
          <p:cNvCxnSpPr>
            <a:cxnSpLocks/>
            <a:stCxn id="47" idx="3"/>
            <a:endCxn id="195" idx="0"/>
          </p:cNvCxnSpPr>
          <p:nvPr/>
        </p:nvCxnSpPr>
        <p:spPr>
          <a:xfrm>
            <a:off x="5804521" y="1899782"/>
            <a:ext cx="5162539" cy="181591"/>
          </a:xfrm>
          <a:prstGeom prst="bentConnector2">
            <a:avLst/>
          </a:prstGeom>
          <a:ln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4" name="그룹 143">
            <a:extLst>
              <a:ext uri="{FF2B5EF4-FFF2-40B4-BE49-F238E27FC236}">
                <a16:creationId xmlns:a16="http://schemas.microsoft.com/office/drawing/2014/main" id="{39B2141A-1233-4A01-F626-900D468B4002}"/>
              </a:ext>
            </a:extLst>
          </p:cNvPr>
          <p:cNvGrpSpPr/>
          <p:nvPr/>
        </p:nvGrpSpPr>
        <p:grpSpPr>
          <a:xfrm>
            <a:off x="6321435" y="2084603"/>
            <a:ext cx="1423896" cy="1001318"/>
            <a:chOff x="10251276" y="2342637"/>
            <a:chExt cx="1423896" cy="1001318"/>
          </a:xfrm>
        </p:grpSpPr>
        <p:grpSp>
          <p:nvGrpSpPr>
            <p:cNvPr id="146" name="그룹 145">
              <a:extLst>
                <a:ext uri="{FF2B5EF4-FFF2-40B4-BE49-F238E27FC236}">
                  <a16:creationId xmlns:a16="http://schemas.microsoft.com/office/drawing/2014/main" id="{33DF48C9-5E7C-544B-CBA5-62614312CECF}"/>
                </a:ext>
              </a:extLst>
            </p:cNvPr>
            <p:cNvGrpSpPr/>
            <p:nvPr/>
          </p:nvGrpSpPr>
          <p:grpSpPr>
            <a:xfrm>
              <a:off x="10251276" y="2434599"/>
              <a:ext cx="1423576" cy="909356"/>
              <a:chOff x="5387371" y="2057279"/>
              <a:chExt cx="1423576" cy="909356"/>
            </a:xfrm>
          </p:grpSpPr>
          <p:sp>
            <p:nvSpPr>
              <p:cNvPr id="148" name="Rectangle 1207">
                <a:extLst>
                  <a:ext uri="{FF2B5EF4-FFF2-40B4-BE49-F238E27FC236}">
                    <a16:creationId xmlns:a16="http://schemas.microsoft.com/office/drawing/2014/main" id="{DF72FC6A-2C5F-6A69-8854-CC37984C67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7691" y="2057279"/>
                <a:ext cx="1423256" cy="288000"/>
              </a:xfrm>
              <a:prstGeom prst="rect">
                <a:avLst/>
              </a:prstGeom>
              <a:solidFill>
                <a:schemeClr val="tx1"/>
              </a:solidFill>
              <a:ln w="635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72000" tIns="36000" rIns="72000" bIns="36000" anchor="ctr"/>
              <a:lstStyle/>
              <a:p>
                <a:pPr marL="95250" indent="-95250" algn="ctr" fontAlgn="auto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0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푸시 알람</a:t>
                </a:r>
              </a:p>
            </p:txBody>
          </p:sp>
          <p:sp>
            <p:nvSpPr>
              <p:cNvPr id="149" name="Rectangle 1213">
                <a:extLst>
                  <a:ext uri="{FF2B5EF4-FFF2-40B4-BE49-F238E27FC236}">
                    <a16:creationId xmlns:a16="http://schemas.microsoft.com/office/drawing/2014/main" id="{607D2F09-F345-C718-CA8F-3250A0F5B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7371" y="2352987"/>
                <a:ext cx="1423576" cy="613648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/>
            </p:spPr>
            <p:txBody>
              <a:bodyPr wrap="none" lIns="72000" tIns="72000" rIns="72000" bIns="72000" anchor="t" anchorCtr="0"/>
              <a:lstStyle/>
              <a:p>
                <a:pPr indent="-108000" fontAlgn="auto">
                  <a:lnSpc>
                    <a:spcPct val="130000"/>
                  </a:lnSpc>
                  <a:spcBef>
                    <a:spcPct val="50000"/>
                  </a:spcBef>
                  <a:spcAft>
                    <a:spcPts val="0"/>
                  </a:spcAft>
                  <a:buFont typeface="Wingdings" panose="05000000000000000000" pitchFamily="2" charset="2"/>
                  <a:buChar char="§"/>
                  <a:defRPr/>
                </a:pPr>
                <a:r>
                  <a:rPr kumimoji="0" lang="ko-KR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메뉴</a:t>
                </a:r>
              </a:p>
            </p:txBody>
          </p:sp>
        </p:grpSp>
        <p:sp>
          <p:nvSpPr>
            <p:cNvPr id="147" name="직사각형 146">
              <a:extLst>
                <a:ext uri="{FF2B5EF4-FFF2-40B4-BE49-F238E27FC236}">
                  <a16:creationId xmlns:a16="http://schemas.microsoft.com/office/drawing/2014/main" id="{72FE4AC6-C9F6-C9EF-4AE6-D8CC544AC3F2}"/>
                </a:ext>
              </a:extLst>
            </p:cNvPr>
            <p:cNvSpPr/>
            <p:nvPr/>
          </p:nvSpPr>
          <p:spPr>
            <a:xfrm>
              <a:off x="10251276" y="2342637"/>
              <a:ext cx="1423896" cy="31227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ko-KR" altLang="en-US" dirty="0"/>
            </a:p>
          </p:txBody>
        </p:sp>
      </p:grpSp>
      <p:cxnSp>
        <p:nvCxnSpPr>
          <p:cNvPr id="151" name="연결선: 꺾임 150">
            <a:extLst>
              <a:ext uri="{FF2B5EF4-FFF2-40B4-BE49-F238E27FC236}">
                <a16:creationId xmlns:a16="http://schemas.microsoft.com/office/drawing/2014/main" id="{9B196AC8-4CC9-BA42-A5CC-FC3EB6D624DC}"/>
              </a:ext>
            </a:extLst>
          </p:cNvPr>
          <p:cNvCxnSpPr>
            <a:cxnSpLocks/>
            <a:stCxn id="47" idx="3"/>
            <a:endCxn id="147" idx="0"/>
          </p:cNvCxnSpPr>
          <p:nvPr/>
        </p:nvCxnSpPr>
        <p:spPr>
          <a:xfrm>
            <a:off x="5804521" y="1899782"/>
            <a:ext cx="1228862" cy="184821"/>
          </a:xfrm>
          <a:prstGeom prst="bentConnector2">
            <a:avLst/>
          </a:prstGeom>
          <a:ln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7500D31-E502-514C-98BE-D73D243D920E}"/>
              </a:ext>
            </a:extLst>
          </p:cNvPr>
          <p:cNvGrpSpPr/>
          <p:nvPr/>
        </p:nvGrpSpPr>
        <p:grpSpPr>
          <a:xfrm>
            <a:off x="8303368" y="2084603"/>
            <a:ext cx="1423896" cy="993848"/>
            <a:chOff x="10251276" y="2342637"/>
            <a:chExt cx="1423896" cy="993848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3B4AD288-45AD-A2FC-A7E0-BECA6F60E7B9}"/>
                </a:ext>
              </a:extLst>
            </p:cNvPr>
            <p:cNvGrpSpPr/>
            <p:nvPr/>
          </p:nvGrpSpPr>
          <p:grpSpPr>
            <a:xfrm>
              <a:off x="10251276" y="2434599"/>
              <a:ext cx="1423576" cy="901886"/>
              <a:chOff x="5387371" y="2057279"/>
              <a:chExt cx="1423576" cy="901886"/>
            </a:xfrm>
          </p:grpSpPr>
          <p:sp>
            <p:nvSpPr>
              <p:cNvPr id="44" name="Rectangle 1207">
                <a:extLst>
                  <a:ext uri="{FF2B5EF4-FFF2-40B4-BE49-F238E27FC236}">
                    <a16:creationId xmlns:a16="http://schemas.microsoft.com/office/drawing/2014/main" id="{6829CA1E-2660-FE8A-7858-AC567F532C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7691" y="2057279"/>
                <a:ext cx="1423256" cy="288000"/>
              </a:xfrm>
              <a:prstGeom prst="rect">
                <a:avLst/>
              </a:prstGeom>
              <a:solidFill>
                <a:schemeClr val="tx1"/>
              </a:solidFill>
              <a:ln w="635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72000" tIns="36000" rIns="72000" bIns="36000" anchor="ctr"/>
              <a:lstStyle/>
              <a:p>
                <a:pPr marL="95250" indent="-95250" algn="ctr" fontAlgn="auto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0" lang="ko-KR" altLang="en-US" sz="1000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공유</a:t>
                </a:r>
              </a:p>
            </p:txBody>
          </p:sp>
          <p:sp>
            <p:nvSpPr>
              <p:cNvPr id="45" name="Rectangle 1213">
                <a:extLst>
                  <a:ext uri="{FF2B5EF4-FFF2-40B4-BE49-F238E27FC236}">
                    <a16:creationId xmlns:a16="http://schemas.microsoft.com/office/drawing/2014/main" id="{EF2D744F-0D56-DCFF-0680-2C00EDE393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7371" y="2352987"/>
                <a:ext cx="1423576" cy="606178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/>
            </p:spPr>
            <p:txBody>
              <a:bodyPr wrap="none" lIns="72000" tIns="72000" rIns="72000" bIns="72000" anchor="t" anchorCtr="0"/>
              <a:lstStyle/>
              <a:p>
                <a:pPr indent="-108000" fontAlgn="auto">
                  <a:lnSpc>
                    <a:spcPct val="130000"/>
                  </a:lnSpc>
                  <a:spcBef>
                    <a:spcPct val="50000"/>
                  </a:spcBef>
                  <a:spcAft>
                    <a:spcPts val="0"/>
                  </a:spcAft>
                  <a:buFont typeface="Wingdings" panose="05000000000000000000" pitchFamily="2" charset="2"/>
                  <a:buChar char="§"/>
                  <a:defRPr/>
                </a:pPr>
                <a:r>
                  <a:rPr kumimoji="0" lang="ko-KR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메뉴</a:t>
                </a:r>
              </a:p>
            </p:txBody>
          </p:sp>
        </p:grp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54345375-BF0E-5FE4-3BDD-B647ED74074C}"/>
                </a:ext>
              </a:extLst>
            </p:cNvPr>
            <p:cNvSpPr/>
            <p:nvPr/>
          </p:nvSpPr>
          <p:spPr>
            <a:xfrm>
              <a:off x="10251276" y="2342637"/>
              <a:ext cx="1423896" cy="31227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ko-KR" altLang="en-US" dirty="0"/>
            </a:p>
          </p:txBody>
        </p:sp>
      </p:grp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5C4E2400-DE17-CBE3-D3C1-B9A848ADFE64}"/>
              </a:ext>
            </a:extLst>
          </p:cNvPr>
          <p:cNvCxnSpPr>
            <a:cxnSpLocks/>
            <a:stCxn id="47" idx="3"/>
            <a:endCxn id="43" idx="0"/>
          </p:cNvCxnSpPr>
          <p:nvPr/>
        </p:nvCxnSpPr>
        <p:spPr>
          <a:xfrm>
            <a:off x="5804521" y="1899782"/>
            <a:ext cx="3210795" cy="184821"/>
          </a:xfrm>
          <a:prstGeom prst="bentConnector2">
            <a:avLst/>
          </a:prstGeom>
          <a:ln>
            <a:solidFill>
              <a:srgbClr val="7671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244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59E748-4E67-C98B-6B62-54A36536C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업무흐름도 </a:t>
            </a:r>
            <a:r>
              <a:rPr lang="en-US" altLang="ko-KR" dirty="0"/>
              <a:t>. </a:t>
            </a:r>
            <a:r>
              <a:rPr lang="ko-KR" altLang="en-US" dirty="0"/>
              <a:t>메뉴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310DF-62ED-58F7-132F-607E0A5418A2}"/>
              </a:ext>
            </a:extLst>
          </p:cNvPr>
          <p:cNvSpPr txBox="1"/>
          <p:nvPr/>
        </p:nvSpPr>
        <p:spPr>
          <a:xfrm>
            <a:off x="884394" y="1619899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9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ㅇㅇㅇ선택</a:t>
            </a:r>
            <a:endParaRPr lang="ko-KR" altLang="en-US" sz="900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C4C65850-DC63-A472-E461-AB886446BB80}"/>
              </a:ext>
            </a:extLst>
          </p:cNvPr>
          <p:cNvCxnSpPr>
            <a:cxnSpLocks/>
            <a:stCxn id="3" idx="3"/>
            <a:endCxn id="17" idx="1"/>
          </p:cNvCxnSpPr>
          <p:nvPr/>
        </p:nvCxnSpPr>
        <p:spPr>
          <a:xfrm>
            <a:off x="2455501" y="1818170"/>
            <a:ext cx="1326427" cy="0"/>
          </a:xfrm>
          <a:prstGeom prst="straightConnector1">
            <a:avLst/>
          </a:prstGeom>
          <a:ln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C90724A-9384-03EC-9D39-4565525FE21E}"/>
              </a:ext>
            </a:extLst>
          </p:cNvPr>
          <p:cNvSpPr txBox="1"/>
          <p:nvPr/>
        </p:nvSpPr>
        <p:spPr>
          <a:xfrm>
            <a:off x="456668" y="1034363"/>
            <a:ext cx="2908855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■"/>
            </a:pP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맑은고딕"/>
              </a:rPr>
              <a:t>메뉴</a:t>
            </a:r>
            <a:r>
              <a:rPr lang="en-US" altLang="ko-KR" sz="1400" b="1" dirty="0">
                <a:solidFill>
                  <a:schemeClr val="bg2">
                    <a:lumMod val="50000"/>
                  </a:schemeClr>
                </a:solidFill>
                <a:latin typeface="맑은고딕"/>
              </a:rPr>
              <a:t>1</a:t>
            </a:r>
            <a:endParaRPr lang="ko-KR" altLang="en-US" sz="1400" b="1" dirty="0">
              <a:solidFill>
                <a:schemeClr val="bg2">
                  <a:lumMod val="50000"/>
                </a:schemeClr>
              </a:solidFill>
              <a:latin typeface="맑은고딕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FB3FE5-C5F7-AA7C-8AF9-8B147C75E3A6}"/>
              </a:ext>
            </a:extLst>
          </p:cNvPr>
          <p:cNvSpPr txBox="1"/>
          <p:nvPr/>
        </p:nvSpPr>
        <p:spPr>
          <a:xfrm>
            <a:off x="5329870" y="2701735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FDE72F-DCE6-8FB1-DF2A-D99A93407917}"/>
              </a:ext>
            </a:extLst>
          </p:cNvPr>
          <p:cNvSpPr txBox="1"/>
          <p:nvPr/>
        </p:nvSpPr>
        <p:spPr>
          <a:xfrm>
            <a:off x="3113482" y="2701735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69E1E402-7563-1A3B-BF1E-B6AA86086B7A}"/>
              </a:ext>
            </a:extLst>
          </p:cNvPr>
          <p:cNvCxnSpPr>
            <a:cxnSpLocks/>
            <a:stCxn id="17" idx="2"/>
            <a:endCxn id="19" idx="0"/>
          </p:cNvCxnSpPr>
          <p:nvPr/>
        </p:nvCxnSpPr>
        <p:spPr>
          <a:xfrm rot="5400000">
            <a:off x="2781689" y="917399"/>
            <a:ext cx="685295" cy="28833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885CD17-7019-6E3E-55F4-7AC95A40CFAF}"/>
              </a:ext>
            </a:extLst>
          </p:cNvPr>
          <p:cNvSpPr txBox="1"/>
          <p:nvPr/>
        </p:nvSpPr>
        <p:spPr>
          <a:xfrm>
            <a:off x="3781928" y="1619899"/>
            <a:ext cx="1568192" cy="396541"/>
          </a:xfrm>
          <a:prstGeom prst="rect">
            <a:avLst/>
          </a:prstGeom>
          <a:solidFill>
            <a:srgbClr val="767171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b="1" spc="-37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ㅇㅇㅇ</a:t>
            </a:r>
            <a:r>
              <a:rPr lang="ko-KR" altLang="en-US" sz="900" b="1" spc="-37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화면</a:t>
            </a:r>
            <a:endParaRPr lang="en-US" altLang="ko-KR" sz="900" b="1" spc="-37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9AE2DC-97D5-1978-1FA9-1A4B95E492A1}"/>
              </a:ext>
            </a:extLst>
          </p:cNvPr>
          <p:cNvSpPr txBox="1"/>
          <p:nvPr/>
        </p:nvSpPr>
        <p:spPr>
          <a:xfrm>
            <a:off x="897094" y="2701735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34D00A-35A2-4D12-7F53-5DE2FBB9828C}"/>
              </a:ext>
            </a:extLst>
          </p:cNvPr>
          <p:cNvSpPr txBox="1"/>
          <p:nvPr/>
        </p:nvSpPr>
        <p:spPr>
          <a:xfrm>
            <a:off x="7533556" y="2701735"/>
            <a:ext cx="1577456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52F41B-4BD6-33F4-CF1B-948F3D6C9D41}"/>
              </a:ext>
            </a:extLst>
          </p:cNvPr>
          <p:cNvSpPr txBox="1"/>
          <p:nvPr/>
        </p:nvSpPr>
        <p:spPr>
          <a:xfrm>
            <a:off x="9749943" y="2701735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3ACC783C-B288-B5BB-B007-5D4625F900F3}"/>
              </a:ext>
            </a:extLst>
          </p:cNvPr>
          <p:cNvCxnSpPr>
            <a:cxnSpLocks/>
            <a:stCxn id="17" idx="2"/>
            <a:endCxn id="10" idx="0"/>
          </p:cNvCxnSpPr>
          <p:nvPr/>
        </p:nvCxnSpPr>
        <p:spPr>
          <a:xfrm rot="5400000">
            <a:off x="3889883" y="2025593"/>
            <a:ext cx="685295" cy="66698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CD9E2853-6D2C-B710-4D57-7EFF7034522E}"/>
              </a:ext>
            </a:extLst>
          </p:cNvPr>
          <p:cNvCxnSpPr>
            <a:cxnSpLocks/>
            <a:stCxn id="17" idx="2"/>
            <a:endCxn id="9" idx="0"/>
          </p:cNvCxnSpPr>
          <p:nvPr/>
        </p:nvCxnSpPr>
        <p:spPr>
          <a:xfrm rot="16200000" flipH="1">
            <a:off x="4998077" y="1584387"/>
            <a:ext cx="685295" cy="15494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5C7E9553-962E-432D-9640-3AEBA9E6C3EC}"/>
              </a:ext>
            </a:extLst>
          </p:cNvPr>
          <p:cNvCxnSpPr>
            <a:cxnSpLocks/>
            <a:stCxn id="17" idx="2"/>
            <a:endCxn id="20" idx="0"/>
          </p:cNvCxnSpPr>
          <p:nvPr/>
        </p:nvCxnSpPr>
        <p:spPr>
          <a:xfrm rot="16200000" flipH="1">
            <a:off x="6101507" y="480957"/>
            <a:ext cx="685295" cy="375626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5B526EEA-910C-24FE-43E3-A9E650A9BDC1}"/>
              </a:ext>
            </a:extLst>
          </p:cNvPr>
          <p:cNvCxnSpPr>
            <a:cxnSpLocks/>
            <a:stCxn id="17" idx="2"/>
            <a:endCxn id="21" idx="0"/>
          </p:cNvCxnSpPr>
          <p:nvPr/>
        </p:nvCxnSpPr>
        <p:spPr>
          <a:xfrm rot="16200000" flipH="1">
            <a:off x="7208113" y="-625650"/>
            <a:ext cx="685295" cy="59694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334C94B-62A9-81AA-0843-7F9C4196187C}"/>
              </a:ext>
            </a:extLst>
          </p:cNvPr>
          <p:cNvCxnSpPr>
            <a:cxnSpLocks/>
            <a:stCxn id="37" idx="2"/>
            <a:endCxn id="38" idx="0"/>
          </p:cNvCxnSpPr>
          <p:nvPr/>
        </p:nvCxnSpPr>
        <p:spPr>
          <a:xfrm>
            <a:off x="6115422" y="3988150"/>
            <a:ext cx="0" cy="493333"/>
          </a:xfrm>
          <a:prstGeom prst="straightConnector1">
            <a:avLst/>
          </a:prstGeom>
          <a:ln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6A808AF-BBF4-2090-C29C-FEBF9D9B7669}"/>
              </a:ext>
            </a:extLst>
          </p:cNvPr>
          <p:cNvSpPr txBox="1"/>
          <p:nvPr/>
        </p:nvSpPr>
        <p:spPr>
          <a:xfrm>
            <a:off x="5329868" y="3591609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48F747-18AC-6269-E16E-A27207490B58}"/>
              </a:ext>
            </a:extLst>
          </p:cNvPr>
          <p:cNvSpPr txBox="1"/>
          <p:nvPr/>
        </p:nvSpPr>
        <p:spPr>
          <a:xfrm>
            <a:off x="5329868" y="4481483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FBA3CF7-7BD1-6DC2-7423-7AE1E25D1FBB}"/>
              </a:ext>
            </a:extLst>
          </p:cNvPr>
          <p:cNvSpPr txBox="1"/>
          <p:nvPr/>
        </p:nvSpPr>
        <p:spPr>
          <a:xfrm>
            <a:off x="5329868" y="5371358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BA3CDA03-59D5-8C9B-DCEF-D6192D08C139}"/>
              </a:ext>
            </a:extLst>
          </p:cNvPr>
          <p:cNvCxnSpPr>
            <a:cxnSpLocks/>
            <a:stCxn id="38" idx="2"/>
            <a:endCxn id="52" idx="0"/>
          </p:cNvCxnSpPr>
          <p:nvPr/>
        </p:nvCxnSpPr>
        <p:spPr>
          <a:xfrm>
            <a:off x="6115422" y="4878024"/>
            <a:ext cx="0" cy="493334"/>
          </a:xfrm>
          <a:prstGeom prst="straightConnector1">
            <a:avLst/>
          </a:prstGeom>
          <a:ln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C7A86AD7-6CD5-1572-AFF7-AEF1D12E8209}"/>
              </a:ext>
            </a:extLst>
          </p:cNvPr>
          <p:cNvSpPr txBox="1"/>
          <p:nvPr/>
        </p:nvSpPr>
        <p:spPr>
          <a:xfrm>
            <a:off x="7541493" y="3591609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E5FF52BA-1D0E-E789-9D2D-4CB58725E4B4}"/>
              </a:ext>
            </a:extLst>
          </p:cNvPr>
          <p:cNvSpPr/>
          <p:nvPr/>
        </p:nvSpPr>
        <p:spPr>
          <a:xfrm>
            <a:off x="5329869" y="3155808"/>
            <a:ext cx="5997532" cy="45719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1FB13359-1B4B-5DB2-348C-D9183161D0E3}"/>
              </a:ext>
            </a:extLst>
          </p:cNvPr>
          <p:cNvCxnSpPr>
            <a:cxnSpLocks/>
            <a:stCxn id="64" idx="2"/>
            <a:endCxn id="37" idx="0"/>
          </p:cNvCxnSpPr>
          <p:nvPr/>
        </p:nvCxnSpPr>
        <p:spPr>
          <a:xfrm rot="5400000">
            <a:off x="7026988" y="2289962"/>
            <a:ext cx="390082" cy="221321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D8D9DA8D-F7A1-6517-1BF7-4A38DE68C452}"/>
              </a:ext>
            </a:extLst>
          </p:cNvPr>
          <p:cNvSpPr txBox="1"/>
          <p:nvPr/>
        </p:nvSpPr>
        <p:spPr>
          <a:xfrm>
            <a:off x="9759467" y="3591609"/>
            <a:ext cx="1571107" cy="39654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lIns="72000" rIns="72000" rtlCol="0" anchor="ctr">
            <a:noAutofit/>
          </a:bodyPr>
          <a:lstStyle/>
          <a:p>
            <a:pPr algn="ctr"/>
            <a:r>
              <a:rPr lang="ko-KR" altLang="en-US" sz="900" spc="-37" dirty="0">
                <a:solidFill>
                  <a:schemeClr val="tx1">
                    <a:lumMod val="95000"/>
                    <a:lumOff val="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내용</a:t>
            </a:r>
            <a:endParaRPr lang="en-US" altLang="ko-KR" sz="900" spc="-37" dirty="0">
              <a:solidFill>
                <a:schemeClr val="tx1">
                  <a:lumMod val="95000"/>
                  <a:lumOff val="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3F09DAFE-5390-73A2-601A-F94896AFA10D}"/>
              </a:ext>
            </a:extLst>
          </p:cNvPr>
          <p:cNvCxnSpPr>
            <a:cxnSpLocks/>
            <a:stCxn id="57" idx="2"/>
            <a:endCxn id="52" idx="3"/>
          </p:cNvCxnSpPr>
          <p:nvPr/>
        </p:nvCxnSpPr>
        <p:spPr>
          <a:xfrm rot="5400000">
            <a:off x="6823272" y="4065853"/>
            <a:ext cx="1581479" cy="1426072"/>
          </a:xfrm>
          <a:prstGeom prst="bentConnector2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1F0E9BA0-F8D6-84DF-A8AF-BDDC62D83B94}"/>
              </a:ext>
            </a:extLst>
          </p:cNvPr>
          <p:cNvCxnSpPr>
            <a:cxnSpLocks/>
            <a:stCxn id="69" idx="2"/>
            <a:endCxn id="52" idx="3"/>
          </p:cNvCxnSpPr>
          <p:nvPr/>
        </p:nvCxnSpPr>
        <p:spPr>
          <a:xfrm rot="5400000">
            <a:off x="7932259" y="2956866"/>
            <a:ext cx="1581479" cy="3644046"/>
          </a:xfrm>
          <a:prstGeom prst="bentConnector2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C4A4E810-1806-F320-4CED-A586D92DA285}"/>
              </a:ext>
            </a:extLst>
          </p:cNvPr>
          <p:cNvCxnSpPr>
            <a:cxnSpLocks/>
            <a:stCxn id="64" idx="2"/>
            <a:endCxn id="57" idx="0"/>
          </p:cNvCxnSpPr>
          <p:nvPr/>
        </p:nvCxnSpPr>
        <p:spPr>
          <a:xfrm flipH="1">
            <a:off x="8327047" y="3201527"/>
            <a:ext cx="1588" cy="390082"/>
          </a:xfrm>
          <a:prstGeom prst="straightConnector1">
            <a:avLst/>
          </a:prstGeom>
          <a:ln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0612A744-2547-6184-7F9B-931E26836F08}"/>
              </a:ext>
            </a:extLst>
          </p:cNvPr>
          <p:cNvCxnSpPr>
            <a:cxnSpLocks/>
            <a:stCxn id="64" idx="2"/>
            <a:endCxn id="69" idx="0"/>
          </p:cNvCxnSpPr>
          <p:nvPr/>
        </p:nvCxnSpPr>
        <p:spPr>
          <a:xfrm rot="16200000" flipH="1">
            <a:off x="9241787" y="2288375"/>
            <a:ext cx="390082" cy="221638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61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User flow</a:t>
            </a:r>
            <a:endParaRPr lang="ko-KR" altLang="en-US"/>
          </a:p>
        </p:txBody>
      </p:sp>
      <p:graphicFrame>
        <p:nvGraphicFramePr>
          <p:cNvPr id="4" name="표 2"/>
          <p:cNvGraphicFramePr>
            <a:graphicFrameLocks noGrp="1"/>
          </p:cNvGraphicFramePr>
          <p:nvPr/>
        </p:nvGraphicFramePr>
        <p:xfrm>
          <a:off x="1197870" y="1700808"/>
          <a:ext cx="9796259" cy="39604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806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0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75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921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3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42763"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000" b="1">
                          <a:solidFill>
                            <a:schemeClr val="tx1"/>
                          </a:solidFill>
                        </a:rPr>
                        <a:t>Login</a:t>
                      </a:r>
                    </a:p>
                    <a:p>
                      <a:pPr algn="ctr" latinLnBrk="1">
                        <a:defRPr/>
                      </a:pPr>
                      <a:r>
                        <a:rPr lang="en-US" altLang="ko-KR" sz="1000" b="1">
                          <a:solidFill>
                            <a:schemeClr val="tx1"/>
                          </a:solidFill>
                        </a:rPr>
                        <a:t>User flow</a:t>
                      </a:r>
                      <a:endParaRPr lang="ko-KR" altLang="en-US" sz="10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en-US" altLang="ko-KR" sz="1000" b="1">
                          <a:solidFill>
                            <a:schemeClr val="tx1"/>
                          </a:solidFill>
                        </a:rPr>
                        <a:t>1 STEP. </a:t>
                      </a:r>
                      <a:r>
                        <a:rPr lang="ko-KR" altLang="en-US" sz="1000" b="0">
                          <a:solidFill>
                            <a:schemeClr val="tx1"/>
                          </a:solidFill>
                        </a:rPr>
                        <a:t>로그인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en-US" altLang="ko-KR" sz="1000" b="1">
                          <a:solidFill>
                            <a:schemeClr val="tx1"/>
                          </a:solidFill>
                        </a:rPr>
                        <a:t>2 STEP. </a:t>
                      </a:r>
                      <a:r>
                        <a:rPr lang="ko-KR" altLang="en-US" sz="1000" b="0">
                          <a:solidFill>
                            <a:schemeClr val="tx1"/>
                          </a:solidFill>
                        </a:rPr>
                        <a:t>팀 비교 흐름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000" b="1">
                          <a:solidFill>
                            <a:schemeClr val="tx1"/>
                          </a:solidFill>
                        </a:rPr>
                        <a:t>3 STEP. </a:t>
                      </a:r>
                      <a:r>
                        <a:rPr lang="ko-KR" altLang="en-US" sz="1000" b="0">
                          <a:solidFill>
                            <a:schemeClr val="tx1"/>
                          </a:solidFill>
                        </a:rPr>
                        <a:t>선수 분석 흐름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1000" b="1">
                          <a:solidFill>
                            <a:schemeClr val="tx1"/>
                          </a:solidFill>
                        </a:rPr>
                        <a:t>4 STEP. </a:t>
                      </a:r>
                      <a:r>
                        <a:rPr lang="ko-KR" altLang="en-US" sz="1000" b="0">
                          <a:solidFill>
                            <a:schemeClr val="tx1"/>
                          </a:solidFill>
                        </a:rPr>
                        <a:t>순위 확인 흐름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7677"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90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90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90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90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9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순서도: 수행의 시작/종료 5"/>
          <p:cNvSpPr/>
          <p:nvPr/>
        </p:nvSpPr>
        <p:spPr>
          <a:xfrm>
            <a:off x="2927648" y="2329505"/>
            <a:ext cx="1008112" cy="245348"/>
          </a:xfrm>
          <a:prstGeom prst="flowChartTerminator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800">
                <a:solidFill>
                  <a:schemeClr val="tx1"/>
                </a:solidFill>
              </a:rPr>
              <a:t>START</a:t>
            </a:r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6" name="순서도: 처리 6"/>
          <p:cNvSpPr/>
          <p:nvPr/>
        </p:nvSpPr>
        <p:spPr>
          <a:xfrm>
            <a:off x="2927648" y="2761553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인트로</a:t>
            </a:r>
          </a:p>
        </p:txBody>
      </p:sp>
      <p:sp>
        <p:nvSpPr>
          <p:cNvPr id="7" name="순서도: 처리 7"/>
          <p:cNvSpPr/>
          <p:nvPr/>
        </p:nvSpPr>
        <p:spPr>
          <a:xfrm>
            <a:off x="2927648" y="3193601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메인 페이지</a:t>
            </a:r>
          </a:p>
        </p:txBody>
      </p:sp>
      <p:sp>
        <p:nvSpPr>
          <p:cNvPr id="9" name="순서도: 판단 9"/>
          <p:cNvSpPr/>
          <p:nvPr/>
        </p:nvSpPr>
        <p:spPr>
          <a:xfrm>
            <a:off x="2789937" y="3626431"/>
            <a:ext cx="1283533" cy="394535"/>
          </a:xfrm>
          <a:prstGeom prst="flowChartDecision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회원가입</a:t>
            </a:r>
          </a:p>
        </p:txBody>
      </p:sp>
      <p:cxnSp>
        <p:nvCxnSpPr>
          <p:cNvPr id="10" name="직선 화살표 연결선 14"/>
          <p:cNvCxnSpPr>
            <a:stCxn id="5" idx="2"/>
            <a:endCxn id="6" idx="0"/>
          </p:cNvCxnSpPr>
          <p:nvPr/>
        </p:nvCxnSpPr>
        <p:spPr>
          <a:xfrm>
            <a:off x="3431704" y="2574853"/>
            <a:ext cx="0" cy="1867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5"/>
          <p:cNvCxnSpPr>
            <a:stCxn id="6" idx="2"/>
            <a:endCxn id="7" idx="0"/>
          </p:cNvCxnSpPr>
          <p:nvPr/>
        </p:nvCxnSpPr>
        <p:spPr>
          <a:xfrm>
            <a:off x="3431704" y="3006901"/>
            <a:ext cx="0" cy="1867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8"/>
          <p:cNvCxnSpPr/>
          <p:nvPr/>
        </p:nvCxnSpPr>
        <p:spPr>
          <a:xfrm>
            <a:off x="3431704" y="3438949"/>
            <a:ext cx="0" cy="1867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25"/>
          <p:cNvCxnSpPr>
            <a:stCxn id="9" idx="2"/>
          </p:cNvCxnSpPr>
          <p:nvPr/>
        </p:nvCxnSpPr>
        <p:spPr>
          <a:xfrm rot="16200000" flipH="1">
            <a:off x="3197315" y="4255356"/>
            <a:ext cx="468778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연결선: 꺾임 29"/>
          <p:cNvCxnSpPr>
            <a:stCxn id="9" idx="3"/>
            <a:endCxn id="7" idx="3"/>
          </p:cNvCxnSpPr>
          <p:nvPr/>
        </p:nvCxnSpPr>
        <p:spPr>
          <a:xfrm flipH="1" flipV="1">
            <a:off x="3935760" y="3316275"/>
            <a:ext cx="137711" cy="507424"/>
          </a:xfrm>
          <a:prstGeom prst="bentConnector3">
            <a:avLst>
              <a:gd name="adj1" fmla="val -97459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순서도: 연결자 31"/>
          <p:cNvSpPr/>
          <p:nvPr/>
        </p:nvSpPr>
        <p:spPr>
          <a:xfrm flipV="1">
            <a:off x="3312488" y="4929163"/>
            <a:ext cx="238432" cy="230608"/>
          </a:xfrm>
          <a:prstGeom prst="flowChartConnector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19" name="순서도: 처리 35"/>
          <p:cNvSpPr/>
          <p:nvPr/>
        </p:nvSpPr>
        <p:spPr>
          <a:xfrm>
            <a:off x="5118779" y="2329505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팀 비교 메뉴 클릭</a:t>
            </a:r>
          </a:p>
        </p:txBody>
      </p:sp>
      <p:cxnSp>
        <p:nvCxnSpPr>
          <p:cNvPr id="20" name="연결선: 꺾임 36"/>
          <p:cNvCxnSpPr>
            <a:stCxn id="17" idx="6"/>
            <a:endCxn id="19" idx="1"/>
          </p:cNvCxnSpPr>
          <p:nvPr/>
        </p:nvCxnSpPr>
        <p:spPr>
          <a:xfrm flipV="1">
            <a:off x="3550920" y="2452179"/>
            <a:ext cx="1567859" cy="2592288"/>
          </a:xfrm>
          <a:prstGeom prst="bentConnector3">
            <a:avLst>
              <a:gd name="adj1" fmla="val 73815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순서도: 수행의 시작/종료 40"/>
          <p:cNvSpPr/>
          <p:nvPr/>
        </p:nvSpPr>
        <p:spPr>
          <a:xfrm>
            <a:off x="9470851" y="4857053"/>
            <a:ext cx="1008112" cy="245348"/>
          </a:xfrm>
          <a:prstGeom prst="flowChartTerminator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800">
                <a:solidFill>
                  <a:schemeClr val="tx1"/>
                </a:solidFill>
              </a:rPr>
              <a:t>END</a:t>
            </a:r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22" name="순서도: 처리 41"/>
          <p:cNvSpPr/>
          <p:nvPr/>
        </p:nvSpPr>
        <p:spPr>
          <a:xfrm>
            <a:off x="5118779" y="2761553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팀 선택</a:t>
            </a:r>
          </a:p>
        </p:txBody>
      </p:sp>
      <p:sp>
        <p:nvSpPr>
          <p:cNvPr id="23" name="순서도: 처리 43"/>
          <p:cNvSpPr/>
          <p:nvPr/>
        </p:nvSpPr>
        <p:spPr>
          <a:xfrm>
            <a:off x="5118779" y="3626981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포메이션 비교</a:t>
            </a:r>
          </a:p>
        </p:txBody>
      </p:sp>
      <p:sp>
        <p:nvSpPr>
          <p:cNvPr id="24" name="순서도: 처리 44"/>
          <p:cNvSpPr/>
          <p:nvPr/>
        </p:nvSpPr>
        <p:spPr>
          <a:xfrm>
            <a:off x="5118779" y="4057697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핵심 선수 비교</a:t>
            </a:r>
          </a:p>
        </p:txBody>
      </p:sp>
      <p:sp>
        <p:nvSpPr>
          <p:cNvPr id="25" name="순서도: 처리 45"/>
          <p:cNvSpPr/>
          <p:nvPr/>
        </p:nvSpPr>
        <p:spPr>
          <a:xfrm>
            <a:off x="5118779" y="4489745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분석 요약</a:t>
            </a:r>
          </a:p>
        </p:txBody>
      </p:sp>
      <p:cxnSp>
        <p:nvCxnSpPr>
          <p:cNvPr id="26" name="직선 화살표 연결선 46"/>
          <p:cNvCxnSpPr>
            <a:stCxn id="19" idx="2"/>
            <a:endCxn id="22" idx="0"/>
          </p:cNvCxnSpPr>
          <p:nvPr/>
        </p:nvCxnSpPr>
        <p:spPr>
          <a:xfrm>
            <a:off x="5622835" y="2574853"/>
            <a:ext cx="0" cy="1867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57"/>
          <p:cNvCxnSpPr>
            <a:stCxn id="23" idx="2"/>
            <a:endCxn id="24" idx="0"/>
          </p:cNvCxnSpPr>
          <p:nvPr/>
        </p:nvCxnSpPr>
        <p:spPr>
          <a:xfrm>
            <a:off x="5622835" y="3872329"/>
            <a:ext cx="0" cy="18536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60"/>
          <p:cNvCxnSpPr>
            <a:stCxn id="24" idx="2"/>
            <a:endCxn id="25" idx="0"/>
          </p:cNvCxnSpPr>
          <p:nvPr/>
        </p:nvCxnSpPr>
        <p:spPr>
          <a:xfrm>
            <a:off x="5622835" y="4303045"/>
            <a:ext cx="0" cy="1867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64"/>
          <p:cNvCxnSpPr>
            <a:stCxn id="25" idx="2"/>
          </p:cNvCxnSpPr>
          <p:nvPr/>
        </p:nvCxnSpPr>
        <p:spPr>
          <a:xfrm>
            <a:off x="5622835" y="4735093"/>
            <a:ext cx="0" cy="1867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75"/>
          <p:cNvSpPr/>
          <p:nvPr/>
        </p:nvSpPr>
        <p:spPr>
          <a:xfrm>
            <a:off x="3147812" y="5113660"/>
            <a:ext cx="56778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800"/>
              <a:t>Connect</a:t>
            </a:r>
            <a:endParaRPr lang="ko-KR" altLang="en-US" sz="800"/>
          </a:p>
        </p:txBody>
      </p:sp>
      <p:sp>
        <p:nvSpPr>
          <p:cNvPr id="36" name="직사각형 76"/>
          <p:cNvSpPr/>
          <p:nvPr/>
        </p:nvSpPr>
        <p:spPr>
          <a:xfrm>
            <a:off x="3111012" y="4026901"/>
            <a:ext cx="35137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800"/>
              <a:t>YES</a:t>
            </a:r>
            <a:endParaRPr lang="ko-KR" altLang="en-US" sz="800"/>
          </a:p>
        </p:txBody>
      </p:sp>
      <p:sp>
        <p:nvSpPr>
          <p:cNvPr id="37" name="직사각형 77"/>
          <p:cNvSpPr/>
          <p:nvPr/>
        </p:nvSpPr>
        <p:spPr>
          <a:xfrm>
            <a:off x="3833361" y="3565692"/>
            <a:ext cx="34336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800"/>
              <a:t>NO</a:t>
            </a:r>
            <a:endParaRPr lang="ko-KR" altLang="en-US" sz="800"/>
          </a:p>
        </p:txBody>
      </p:sp>
      <p:sp>
        <p:nvSpPr>
          <p:cNvPr id="38" name="순서도: 처리 79"/>
          <p:cNvSpPr/>
          <p:nvPr/>
        </p:nvSpPr>
        <p:spPr>
          <a:xfrm>
            <a:off x="7309910" y="2761553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선수 검색</a:t>
            </a:r>
          </a:p>
        </p:txBody>
      </p:sp>
      <p:sp>
        <p:nvSpPr>
          <p:cNvPr id="42" name="순서도: 처리 89"/>
          <p:cNvSpPr/>
          <p:nvPr/>
        </p:nvSpPr>
        <p:spPr>
          <a:xfrm>
            <a:off x="7309910" y="3625649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선수 분석</a:t>
            </a:r>
          </a:p>
        </p:txBody>
      </p:sp>
      <p:sp>
        <p:nvSpPr>
          <p:cNvPr id="43" name="순서도: 처리 90"/>
          <p:cNvSpPr/>
          <p:nvPr/>
        </p:nvSpPr>
        <p:spPr>
          <a:xfrm>
            <a:off x="7309910" y="4057697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유사 선수 확인</a:t>
            </a:r>
          </a:p>
        </p:txBody>
      </p:sp>
      <p:sp>
        <p:nvSpPr>
          <p:cNvPr id="45" name="순서도: 연결자 101"/>
          <p:cNvSpPr/>
          <p:nvPr/>
        </p:nvSpPr>
        <p:spPr>
          <a:xfrm flipV="1">
            <a:off x="5517783" y="4917923"/>
            <a:ext cx="220681" cy="213440"/>
          </a:xfrm>
          <a:prstGeom prst="flowChartConnector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800">
              <a:solidFill>
                <a:schemeClr val="tx1"/>
              </a:solidFill>
            </a:endParaRPr>
          </a:p>
        </p:txBody>
      </p:sp>
      <p:cxnSp>
        <p:nvCxnSpPr>
          <p:cNvPr id="47" name="연결선: 꺾임 110"/>
          <p:cNvCxnSpPr>
            <a:stCxn id="45" idx="6"/>
            <a:endCxn id="57" idx="1"/>
          </p:cNvCxnSpPr>
          <p:nvPr/>
        </p:nvCxnSpPr>
        <p:spPr>
          <a:xfrm flipV="1">
            <a:off x="5738464" y="2458372"/>
            <a:ext cx="1474142" cy="2566271"/>
          </a:xfrm>
          <a:prstGeom prst="bentConnector3">
            <a:avLst>
              <a:gd name="adj1" fmla="val 85327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113"/>
          <p:cNvCxnSpPr>
            <a:endCxn id="38" idx="0"/>
          </p:cNvCxnSpPr>
          <p:nvPr/>
        </p:nvCxnSpPr>
        <p:spPr>
          <a:xfrm flipH="1">
            <a:off x="7813966" y="2574853"/>
            <a:ext cx="1116" cy="1867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114"/>
          <p:cNvCxnSpPr>
            <a:stCxn id="42" idx="2"/>
            <a:endCxn id="43" idx="0"/>
          </p:cNvCxnSpPr>
          <p:nvPr/>
        </p:nvCxnSpPr>
        <p:spPr>
          <a:xfrm>
            <a:off x="7813966" y="3870997"/>
            <a:ext cx="0" cy="1867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115"/>
          <p:cNvCxnSpPr>
            <a:stCxn id="43" idx="2"/>
          </p:cNvCxnSpPr>
          <p:nvPr/>
        </p:nvCxnSpPr>
        <p:spPr>
          <a:xfrm>
            <a:off x="7813966" y="4303045"/>
            <a:ext cx="0" cy="61628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처리 128"/>
          <p:cNvSpPr/>
          <p:nvPr/>
        </p:nvSpPr>
        <p:spPr>
          <a:xfrm>
            <a:off x="9480376" y="2329505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순위 메뉴 클릭</a:t>
            </a:r>
          </a:p>
        </p:txBody>
      </p:sp>
      <p:cxnSp>
        <p:nvCxnSpPr>
          <p:cNvPr id="53" name="연결선: 꺾임 130"/>
          <p:cNvCxnSpPr>
            <a:stCxn id="68" idx="6"/>
            <a:endCxn id="52" idx="1"/>
          </p:cNvCxnSpPr>
          <p:nvPr/>
        </p:nvCxnSpPr>
        <p:spPr>
          <a:xfrm flipV="1">
            <a:off x="7927263" y="2452179"/>
            <a:ext cx="1553120" cy="2573956"/>
          </a:xfrm>
          <a:prstGeom prst="bentConnector3">
            <a:avLst>
              <a:gd name="adj1" fmla="val 80719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137"/>
          <p:cNvSpPr/>
          <p:nvPr/>
        </p:nvSpPr>
        <p:spPr>
          <a:xfrm>
            <a:off x="5341982" y="5094610"/>
            <a:ext cx="56778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800"/>
              <a:t>Connect</a:t>
            </a:r>
            <a:endParaRPr lang="ko-KR" altLang="en-US" sz="800"/>
          </a:p>
        </p:txBody>
      </p:sp>
      <p:sp>
        <p:nvSpPr>
          <p:cNvPr id="56" name="순서도: 처리 43"/>
          <p:cNvSpPr/>
          <p:nvPr/>
        </p:nvSpPr>
        <p:spPr>
          <a:xfrm>
            <a:off x="5017265" y="3183652"/>
            <a:ext cx="1214679" cy="245347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최근 경기요약 확인</a:t>
            </a:r>
          </a:p>
        </p:txBody>
      </p:sp>
      <p:cxnSp>
        <p:nvCxnSpPr>
          <p:cNvPr id="29" name="직선 화살표 연결선 54"/>
          <p:cNvCxnSpPr>
            <a:endCxn id="23" idx="0"/>
          </p:cNvCxnSpPr>
          <p:nvPr/>
        </p:nvCxnSpPr>
        <p:spPr>
          <a:xfrm>
            <a:off x="5622835" y="3444373"/>
            <a:ext cx="0" cy="18260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49"/>
          <p:cNvCxnSpPr>
            <a:stCxn id="22" idx="2"/>
          </p:cNvCxnSpPr>
          <p:nvPr/>
        </p:nvCxnSpPr>
        <p:spPr>
          <a:xfrm>
            <a:off x="5622835" y="3006901"/>
            <a:ext cx="0" cy="192124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순서도: 처리 43"/>
          <p:cNvSpPr/>
          <p:nvPr/>
        </p:nvSpPr>
        <p:spPr>
          <a:xfrm>
            <a:off x="7212606" y="2335698"/>
            <a:ext cx="1214679" cy="245347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선수 분석 메뉴 클릭</a:t>
            </a:r>
          </a:p>
        </p:txBody>
      </p:sp>
      <p:cxnSp>
        <p:nvCxnSpPr>
          <p:cNvPr id="62" name="직선 화살표 연결선 54"/>
          <p:cNvCxnSpPr/>
          <p:nvPr/>
        </p:nvCxnSpPr>
        <p:spPr>
          <a:xfrm>
            <a:off x="7813585" y="3434848"/>
            <a:ext cx="0" cy="18260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49"/>
          <p:cNvCxnSpPr/>
          <p:nvPr/>
        </p:nvCxnSpPr>
        <p:spPr>
          <a:xfrm>
            <a:off x="7813585" y="2997376"/>
            <a:ext cx="0" cy="192124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순서도: 처리 79"/>
          <p:cNvSpPr/>
          <p:nvPr/>
        </p:nvSpPr>
        <p:spPr>
          <a:xfrm>
            <a:off x="7303598" y="3183652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선수 카드 선택</a:t>
            </a:r>
          </a:p>
        </p:txBody>
      </p:sp>
      <p:sp>
        <p:nvSpPr>
          <p:cNvPr id="68" name="순서도: 연결자 101"/>
          <p:cNvSpPr/>
          <p:nvPr/>
        </p:nvSpPr>
        <p:spPr>
          <a:xfrm flipV="1">
            <a:off x="7706582" y="4919415"/>
            <a:ext cx="220681" cy="213440"/>
          </a:xfrm>
          <a:prstGeom prst="flowChartConnector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69" name="직사각형 137"/>
          <p:cNvSpPr/>
          <p:nvPr/>
        </p:nvSpPr>
        <p:spPr>
          <a:xfrm>
            <a:off x="7530781" y="5096102"/>
            <a:ext cx="56778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800"/>
              <a:t>Connect</a:t>
            </a:r>
            <a:endParaRPr lang="ko-KR" altLang="en-US" sz="800"/>
          </a:p>
        </p:txBody>
      </p:sp>
      <p:sp>
        <p:nvSpPr>
          <p:cNvPr id="70" name="순서도: 처리 41"/>
          <p:cNvSpPr/>
          <p:nvPr/>
        </p:nvSpPr>
        <p:spPr>
          <a:xfrm>
            <a:off x="9473311" y="2761553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리그</a:t>
            </a:r>
            <a:r>
              <a:rPr lang="en-US" altLang="ko-KR" sz="800">
                <a:solidFill>
                  <a:schemeClr val="tx1"/>
                </a:solidFill>
              </a:rPr>
              <a:t>/</a:t>
            </a:r>
            <a:r>
              <a:rPr lang="ko-KR" altLang="en-US" sz="800">
                <a:solidFill>
                  <a:schemeClr val="tx1"/>
                </a:solidFill>
              </a:rPr>
              <a:t>시즌 선택</a:t>
            </a:r>
          </a:p>
        </p:txBody>
      </p:sp>
      <p:sp>
        <p:nvSpPr>
          <p:cNvPr id="71" name="순서도: 처리 43"/>
          <p:cNvSpPr/>
          <p:nvPr/>
        </p:nvSpPr>
        <p:spPr>
          <a:xfrm>
            <a:off x="9473311" y="3626981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순위표 확인</a:t>
            </a:r>
          </a:p>
        </p:txBody>
      </p:sp>
      <p:cxnSp>
        <p:nvCxnSpPr>
          <p:cNvPr id="73" name="직선 화살표 연결선 46"/>
          <p:cNvCxnSpPr>
            <a:endCxn id="70" idx="0"/>
          </p:cNvCxnSpPr>
          <p:nvPr/>
        </p:nvCxnSpPr>
        <p:spPr>
          <a:xfrm>
            <a:off x="9977367" y="2574853"/>
            <a:ext cx="0" cy="18670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순서도: 처리 41"/>
          <p:cNvSpPr/>
          <p:nvPr/>
        </p:nvSpPr>
        <p:spPr>
          <a:xfrm>
            <a:off x="9476525" y="3183652"/>
            <a:ext cx="1008112" cy="245348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리그</a:t>
            </a:r>
            <a:r>
              <a:rPr lang="en-US" altLang="ko-KR" sz="800">
                <a:solidFill>
                  <a:schemeClr val="tx1"/>
                </a:solidFill>
              </a:rPr>
              <a:t>/</a:t>
            </a:r>
            <a:r>
              <a:rPr lang="ko-KR" altLang="en-US" sz="800">
                <a:solidFill>
                  <a:schemeClr val="tx1"/>
                </a:solidFill>
              </a:rPr>
              <a:t>시즌 선택</a:t>
            </a:r>
          </a:p>
        </p:txBody>
      </p:sp>
      <p:cxnSp>
        <p:nvCxnSpPr>
          <p:cNvPr id="78" name="직선 화살표 연결선 49"/>
          <p:cNvCxnSpPr>
            <a:stCxn id="70" idx="2"/>
          </p:cNvCxnSpPr>
          <p:nvPr/>
        </p:nvCxnSpPr>
        <p:spPr>
          <a:xfrm>
            <a:off x="9977367" y="3006901"/>
            <a:ext cx="0" cy="192124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54"/>
          <p:cNvCxnSpPr>
            <a:endCxn id="71" idx="0"/>
          </p:cNvCxnSpPr>
          <p:nvPr/>
        </p:nvCxnSpPr>
        <p:spPr>
          <a:xfrm>
            <a:off x="9977367" y="3444373"/>
            <a:ext cx="0" cy="18260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순서도: 처리 43"/>
          <p:cNvSpPr/>
          <p:nvPr/>
        </p:nvSpPr>
        <p:spPr>
          <a:xfrm>
            <a:off x="9381322" y="4059034"/>
            <a:ext cx="1214679" cy="245347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800">
                <a:solidFill>
                  <a:schemeClr val="tx1"/>
                </a:solidFill>
              </a:rPr>
              <a:t>공격</a:t>
            </a:r>
            <a:r>
              <a:rPr lang="en-US" altLang="ko-KR" sz="800">
                <a:solidFill>
                  <a:schemeClr val="tx1"/>
                </a:solidFill>
              </a:rPr>
              <a:t>/</a:t>
            </a:r>
            <a:r>
              <a:rPr lang="ko-KR" altLang="en-US" sz="800">
                <a:solidFill>
                  <a:schemeClr val="tx1"/>
                </a:solidFill>
              </a:rPr>
              <a:t>수비 </a:t>
            </a:r>
            <a:r>
              <a:rPr lang="en-US" altLang="ko-KR" sz="800">
                <a:solidFill>
                  <a:schemeClr val="tx1"/>
                </a:solidFill>
              </a:rPr>
              <a:t>TOP 3</a:t>
            </a:r>
            <a:r>
              <a:rPr lang="ko-KR" altLang="en-US" sz="800">
                <a:solidFill>
                  <a:schemeClr val="tx1"/>
                </a:solidFill>
              </a:rPr>
              <a:t> 확인</a:t>
            </a:r>
          </a:p>
        </p:txBody>
      </p:sp>
      <p:cxnSp>
        <p:nvCxnSpPr>
          <p:cNvPr id="74" name="직선 화살표 연결선 57"/>
          <p:cNvCxnSpPr>
            <a:stCxn id="71" idx="2"/>
          </p:cNvCxnSpPr>
          <p:nvPr/>
        </p:nvCxnSpPr>
        <p:spPr>
          <a:xfrm>
            <a:off x="9977367" y="3872329"/>
            <a:ext cx="0" cy="18536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60"/>
          <p:cNvCxnSpPr>
            <a:endCxn id="21" idx="0"/>
          </p:cNvCxnSpPr>
          <p:nvPr/>
        </p:nvCxnSpPr>
        <p:spPr>
          <a:xfrm rot="5400000">
            <a:off x="9699134" y="4578818"/>
            <a:ext cx="554008" cy="246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순서도: 처리 8"/>
          <p:cNvSpPr/>
          <p:nvPr/>
        </p:nvSpPr>
        <p:spPr>
          <a:xfrm>
            <a:off x="2930861" y="4291481"/>
            <a:ext cx="1008112" cy="371582"/>
          </a:xfrm>
          <a:prstGeom prst="flowChartProcess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anchorCtr="0"/>
          <a:lstStyle/>
          <a:p>
            <a:pPr algn="ctr">
              <a:spcBef>
                <a:spcPts val="0"/>
              </a:spcBef>
              <a:defRPr/>
            </a:pPr>
            <a:r>
              <a:rPr lang="en-US" altLang="ko-KR" sz="800">
                <a:solidFill>
                  <a:schemeClr val="tx1"/>
                </a:solidFill>
              </a:rPr>
              <a:t>-</a:t>
            </a:r>
            <a:r>
              <a:rPr lang="ko-KR" altLang="en-US" sz="800">
                <a:solidFill>
                  <a:schemeClr val="tx1"/>
                </a:solidFill>
              </a:rPr>
              <a:t> 일반 로그인</a:t>
            </a:r>
          </a:p>
          <a:p>
            <a:pPr algn="ctr">
              <a:spcBef>
                <a:spcPts val="0"/>
              </a:spcBef>
              <a:defRPr/>
            </a:pPr>
            <a:r>
              <a:rPr lang="en-US" altLang="ko-KR" sz="800">
                <a:solidFill>
                  <a:schemeClr val="tx1"/>
                </a:solidFill>
              </a:rPr>
              <a:t>-</a:t>
            </a:r>
            <a:r>
              <a:rPr lang="ko-KR" altLang="en-US" sz="800">
                <a:solidFill>
                  <a:schemeClr val="tx1"/>
                </a:solidFill>
              </a:rPr>
              <a:t> 소셜 로그인</a:t>
            </a:r>
          </a:p>
        </p:txBody>
      </p:sp>
      <p:cxnSp>
        <p:nvCxnSpPr>
          <p:cNvPr id="82" name="직선 화살표 연결선 21"/>
          <p:cNvCxnSpPr>
            <a:stCxn id="81" idx="2"/>
          </p:cNvCxnSpPr>
          <p:nvPr/>
        </p:nvCxnSpPr>
        <p:spPr>
          <a:xfrm rot="16200000" flipH="1">
            <a:off x="3299909" y="4798071"/>
            <a:ext cx="270015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961448"/>
              </p:ext>
            </p:extLst>
          </p:nvPr>
        </p:nvGraphicFramePr>
        <p:xfrm>
          <a:off x="1197870" y="1268760"/>
          <a:ext cx="9797233" cy="32386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18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791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0216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000" b="1">
                          <a:solidFill>
                            <a:schemeClr val="tx1"/>
                          </a:solidFill>
                        </a:rPr>
                        <a:t>구분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1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191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기획배경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최근 패션 소비 트렌드가 </a:t>
                      </a:r>
                      <a:r>
                        <a:rPr lang="ko-KR" altLang="en-US" sz="900" dirty="0" err="1" smtClean="0"/>
                        <a:t>다양화되며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개인 맞춤형 추천 서비스에 대한 수요 증가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쇼핑뿐 아니라 미니게임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err="1" smtClean="0"/>
                        <a:t>커뮤니티형</a:t>
                      </a:r>
                      <a:r>
                        <a:rPr lang="ko-KR" altLang="en-US" sz="900" dirty="0" smtClean="0"/>
                        <a:t> 요소를 융합한 </a:t>
                      </a:r>
                      <a:r>
                        <a:rPr lang="ko-KR" altLang="en-US" sz="900" dirty="0" err="1" smtClean="0"/>
                        <a:t>포털형</a:t>
                      </a:r>
                      <a:r>
                        <a:rPr lang="ko-KR" altLang="en-US" sz="900" dirty="0" smtClean="0"/>
                        <a:t> 서비스의 필요성 대두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사용자에게 패션 관련 통합 정보를 제공하는 온라인 공간 필요</a:t>
                      </a:r>
                      <a:endParaRPr lang="ko-KR" altLang="en-US" sz="9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기획목적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개인 맞춤형 패션 추천 및 스타일 분석 기능 제공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사용자 참여를 유도하는 </a:t>
                      </a:r>
                      <a:r>
                        <a:rPr lang="ko-KR" altLang="en-US" sz="900" dirty="0" err="1" smtClean="0"/>
                        <a:t>인터랙티브한</a:t>
                      </a:r>
                      <a:r>
                        <a:rPr lang="ko-KR" altLang="en-US" sz="900" dirty="0" smtClean="0"/>
                        <a:t> 기능</a:t>
                      </a:r>
                      <a:r>
                        <a:rPr lang="en-US" altLang="ko-KR" sz="900" dirty="0" smtClean="0"/>
                        <a:t>(</a:t>
                      </a:r>
                      <a:r>
                        <a:rPr lang="ko-KR" altLang="en-US" sz="900" dirty="0" smtClean="0"/>
                        <a:t>미니게임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공지사항 등</a:t>
                      </a:r>
                      <a:r>
                        <a:rPr lang="en-US" altLang="ko-KR" sz="900" dirty="0" smtClean="0"/>
                        <a:t>) </a:t>
                      </a:r>
                      <a:r>
                        <a:rPr lang="ko-KR" altLang="en-US" sz="900" dirty="0" smtClean="0"/>
                        <a:t>통합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통합 쇼핑 편의성 제공</a:t>
                      </a:r>
                      <a:r>
                        <a:rPr lang="en-US" altLang="ko-KR" sz="900" dirty="0" smtClean="0"/>
                        <a:t>(</a:t>
                      </a:r>
                      <a:r>
                        <a:rPr lang="ko-KR" altLang="en-US" sz="900" dirty="0" smtClean="0"/>
                        <a:t>장바구니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관심상품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최근 본 상품 등</a:t>
                      </a:r>
                      <a:r>
                        <a:rPr lang="en-US" altLang="ko-KR" sz="900" dirty="0" smtClean="0"/>
                        <a:t>)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기대효과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사용자 체류 시간 증가 및 사이트 재방문 유도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개인화된 패션 추천을 통한 구매 </a:t>
                      </a:r>
                      <a:r>
                        <a:rPr lang="ko-KR" altLang="en-US" sz="900" dirty="0" err="1" smtClean="0"/>
                        <a:t>전환율</a:t>
                      </a:r>
                      <a:r>
                        <a:rPr lang="ko-KR" altLang="en-US" sz="900" dirty="0" smtClean="0"/>
                        <a:t> 상승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사용자 데이터 기반의 추가 마케팅 활용 가능성 확보</a:t>
                      </a:r>
                      <a:endParaRPr lang="ko-KR" altLang="en-US" sz="9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기능요약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b="1" dirty="0" err="1" smtClean="0"/>
                        <a:t>메인페이지</a:t>
                      </a:r>
                      <a:r>
                        <a:rPr lang="en-US" altLang="ko-KR" sz="900" dirty="0" smtClean="0"/>
                        <a:t>: </a:t>
                      </a:r>
                      <a:r>
                        <a:rPr lang="ko-KR" altLang="en-US" sz="900" dirty="0" smtClean="0"/>
                        <a:t>배너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공지사항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주요 메뉴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로그인 영역 제공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b="1" dirty="0" smtClean="0"/>
                        <a:t>스타일 추천</a:t>
                      </a:r>
                      <a:r>
                        <a:rPr lang="en-US" altLang="ko-KR" sz="900" dirty="0" smtClean="0"/>
                        <a:t>: </a:t>
                      </a:r>
                      <a:r>
                        <a:rPr lang="ko-KR" altLang="en-US" sz="900" dirty="0" smtClean="0"/>
                        <a:t>슬라이더 형태의 패션 스타일 추천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b="1" dirty="0" smtClean="0"/>
                        <a:t>쇼핑 기능</a:t>
                      </a:r>
                      <a:r>
                        <a:rPr lang="en-US" altLang="ko-KR" sz="900" dirty="0" smtClean="0"/>
                        <a:t>: </a:t>
                      </a:r>
                      <a:r>
                        <a:rPr lang="ko-KR" altLang="en-US" sz="900" dirty="0" smtClean="0"/>
                        <a:t>장바구니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관심상품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최근 본 상품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추천상품 리스트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b="1" dirty="0" smtClean="0"/>
                        <a:t>분석</a:t>
                      </a:r>
                      <a:r>
                        <a:rPr lang="en-US" altLang="ko-KR" sz="900" b="1" dirty="0" smtClean="0"/>
                        <a:t>/</a:t>
                      </a:r>
                      <a:r>
                        <a:rPr lang="ko-KR" altLang="en-US" sz="900" b="1" dirty="0" smtClean="0"/>
                        <a:t>미니게임</a:t>
                      </a:r>
                      <a:r>
                        <a:rPr lang="en-US" altLang="ko-KR" sz="900" dirty="0" smtClean="0"/>
                        <a:t>: </a:t>
                      </a:r>
                      <a:r>
                        <a:rPr lang="ko-KR" altLang="en-US" sz="900" dirty="0" smtClean="0"/>
                        <a:t>체형</a:t>
                      </a:r>
                      <a:r>
                        <a:rPr lang="en-US" altLang="ko-KR" sz="900" dirty="0" smtClean="0"/>
                        <a:t>/</a:t>
                      </a:r>
                      <a:r>
                        <a:rPr lang="ko-KR" altLang="en-US" sz="900" dirty="0" err="1" smtClean="0"/>
                        <a:t>퍼스널컬러</a:t>
                      </a:r>
                      <a:r>
                        <a:rPr lang="ko-KR" altLang="en-US" sz="900" dirty="0" smtClean="0"/>
                        <a:t> 분석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err="1" smtClean="0"/>
                        <a:t>테트리스</a:t>
                      </a:r>
                      <a:r>
                        <a:rPr lang="ko-KR" altLang="en-US" sz="900" dirty="0" smtClean="0"/>
                        <a:t> 게임 제공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b="1" dirty="0" smtClean="0"/>
                        <a:t>공지사항</a:t>
                      </a:r>
                      <a:r>
                        <a:rPr lang="en-US" altLang="ko-KR" sz="900" dirty="0" smtClean="0"/>
                        <a:t>: </a:t>
                      </a:r>
                      <a:r>
                        <a:rPr lang="ko-KR" altLang="en-US" sz="900" dirty="0" smtClean="0"/>
                        <a:t>알림</a:t>
                      </a:r>
                      <a:r>
                        <a:rPr lang="en-US" altLang="ko-KR" sz="900" dirty="0" smtClean="0"/>
                        <a:t>/</a:t>
                      </a:r>
                      <a:r>
                        <a:rPr lang="ko-KR" altLang="en-US" sz="900" dirty="0" smtClean="0"/>
                        <a:t>공지사항 팝업 표시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b="1" dirty="0" err="1" smtClean="0"/>
                        <a:t>반응형</a:t>
                      </a:r>
                      <a:r>
                        <a:rPr lang="ko-KR" altLang="en-US" sz="900" b="1" dirty="0" smtClean="0"/>
                        <a:t> 지원</a:t>
                      </a:r>
                      <a:r>
                        <a:rPr lang="en-US" altLang="ko-KR" sz="900" dirty="0" smtClean="0"/>
                        <a:t>: PC/</a:t>
                      </a:r>
                      <a:r>
                        <a:rPr lang="ko-KR" altLang="en-US" sz="900" dirty="0" smtClean="0"/>
                        <a:t>태블릿</a:t>
                      </a:r>
                      <a:r>
                        <a:rPr lang="en-US" altLang="ko-KR" sz="900" dirty="0" smtClean="0"/>
                        <a:t>/</a:t>
                      </a:r>
                      <a:r>
                        <a:rPr lang="ko-KR" altLang="en-US" sz="900" dirty="0" smtClean="0"/>
                        <a:t>모바일 모두 대응</a:t>
                      </a:r>
                      <a:endParaRPr lang="ko-KR" altLang="en-US" sz="9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기타사항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noFill/>
                      <a:prstDash val="sysDot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 smtClean="0"/>
                        <a:t>ARIA </a:t>
                      </a:r>
                      <a:r>
                        <a:rPr lang="ko-KR" altLang="en-US" sz="900" dirty="0" smtClean="0"/>
                        <a:t>접근성 준수 </a:t>
                      </a:r>
                      <a:r>
                        <a:rPr lang="en-US" altLang="ko-KR" sz="900" dirty="0" smtClean="0"/>
                        <a:t>(</a:t>
                      </a:r>
                      <a:r>
                        <a:rPr lang="ko-KR" altLang="en-US" sz="900" dirty="0" smtClean="0"/>
                        <a:t>공지사항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버튼 등</a:t>
                      </a:r>
                      <a:r>
                        <a:rPr lang="en-US" altLang="ko-KR" sz="900" dirty="0" smtClean="0"/>
                        <a:t>)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향후 추가 카테고리 및 기능 확장 용이한 구조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 smtClean="0"/>
                        <a:t>관리자의 공지사항</a:t>
                      </a:r>
                      <a:r>
                        <a:rPr lang="en-US" altLang="ko-KR" sz="900" dirty="0" smtClean="0"/>
                        <a:t>/</a:t>
                      </a:r>
                      <a:r>
                        <a:rPr lang="ko-KR" altLang="en-US" sz="900" dirty="0" smtClean="0"/>
                        <a:t>배너 관리 시스템 연계 가능성 고려</a:t>
                      </a:r>
                      <a:endParaRPr lang="ko-KR" altLang="en-US" sz="9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noFill/>
                      <a:prstDash val="sysDot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452672" y="124080"/>
            <a:ext cx="11425269" cy="611352"/>
          </a:xfrm>
        </p:spPr>
        <p:txBody>
          <a:bodyPr vert="horz" lIns="91440" tIns="45720" rIns="91440" bIns="45720" anchor="ctr">
            <a:noAutofit/>
          </a:bodyPr>
          <a:lstStyle/>
          <a:p>
            <a:pPr lvl="0">
              <a:defRPr/>
            </a:pPr>
            <a:r>
              <a:rPr lang="ko-KR" altLang="en-US"/>
              <a:t>서비스 개요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인트로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프로그램 시작을 위한 로고 및 버튼을 제공하는 첫 화면입니다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>
            <p:extLst>
              <p:ext uri="{D42A27DB-BD31-4B8C-83A1-F6EECF244321}">
                <p14:modId xmlns:p14="http://schemas.microsoft.com/office/powerpoint/2010/main" val="4217328464"/>
              </p:ext>
            </p:extLst>
          </p:nvPr>
        </p:nvGraphicFramePr>
        <p:xfrm>
          <a:off x="9161411" y="690715"/>
          <a:ext cx="2838450" cy="617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750" b="0" dirty="0" err="1">
                          <a:solidFill>
                            <a:sysClr val="windowText" lastClr="000000"/>
                          </a:solidFill>
                        </a:rPr>
                        <a:t>풀스크린</a:t>
                      </a:r>
                      <a:r>
                        <a:rPr lang="ko-KR" altLang="en-US" sz="750" b="0" dirty="0">
                          <a:solidFill>
                            <a:sysClr val="windowText" lastClr="000000"/>
                          </a:solidFill>
                        </a:rPr>
                        <a:t> 배경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750" dirty="0"/>
                        <a:t>슬로건 </a:t>
                      </a:r>
                      <a:r>
                        <a:rPr lang="en-US" sz="750" dirty="0" smtClean="0"/>
                        <a:t>(main.html</a:t>
                      </a:r>
                      <a:r>
                        <a:rPr lang="ko-KR" altLang="en-US" sz="750" dirty="0" smtClean="0"/>
                        <a:t>이동</a:t>
                      </a:r>
                      <a:r>
                        <a:rPr lang="en-US" sz="750" dirty="0" smtClean="0"/>
                        <a:t>)</a:t>
                      </a:r>
                      <a:endParaRPr lang="en-US" sz="75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750" b="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750" b="0" dirty="0" smtClean="0"/>
                        <a:t>쇼핑 시작하기</a:t>
                      </a:r>
                      <a:r>
                        <a:rPr lang="en-US" sz="750" b="0" dirty="0" smtClean="0"/>
                        <a:t> </a:t>
                      </a:r>
                      <a:r>
                        <a:rPr lang="ko-KR" altLang="en-US" sz="750" b="0" dirty="0" smtClean="0"/>
                        <a:t>버튼 </a:t>
                      </a:r>
                      <a:r>
                        <a:rPr lang="en-US" altLang="ko-KR" sz="750" dirty="0" smtClean="0"/>
                        <a:t>(main.html</a:t>
                      </a:r>
                      <a:r>
                        <a:rPr lang="ko-KR" altLang="en-US" sz="750" dirty="0" smtClean="0"/>
                        <a:t>이동</a:t>
                      </a:r>
                      <a:r>
                        <a:rPr lang="en-US" altLang="ko-KR" sz="750" dirty="0" smtClean="0"/>
                        <a:t>)</a:t>
                      </a:r>
                      <a:endParaRPr lang="en-US" altLang="ko-KR" sz="75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194954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INTRO_001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7963" r="104" b="4074"/>
          <a:stretch/>
        </p:blipFill>
        <p:spPr>
          <a:xfrm>
            <a:off x="209549" y="690715"/>
            <a:ext cx="8885470" cy="589386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209549" y="742471"/>
            <a:ext cx="507319" cy="513708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1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460885" y="1881190"/>
            <a:ext cx="507319" cy="513708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799317" y="4377810"/>
            <a:ext cx="507319" cy="513708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3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홈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ko-KR" altLang="en-US" dirty="0" err="1"/>
              <a:t>메인카드</a:t>
            </a:r>
            <a:endParaRPr lang="ko-KR" altLang="en-US" dirty="0"/>
          </a:p>
        </p:txBody>
      </p:sp>
      <p:sp>
        <p:nvSpPr>
          <p:cNvPr id="13" name="내용 개체 틀 1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경기 요약</a:t>
            </a:r>
            <a:r>
              <a:rPr lang="en-US" altLang="ko-KR"/>
              <a:t>,</a:t>
            </a:r>
            <a:r>
              <a:rPr lang="ko-KR" altLang="en-US"/>
              <a:t> 선수</a:t>
            </a:r>
            <a:r>
              <a:rPr lang="en-US" altLang="ko-KR"/>
              <a:t>,</a:t>
            </a:r>
            <a:r>
              <a:rPr lang="ko-KR" altLang="en-US"/>
              <a:t> 팀 순위</a:t>
            </a:r>
            <a:r>
              <a:rPr lang="en-US" altLang="ko-KR"/>
              <a:t>,</a:t>
            </a:r>
            <a:r>
              <a:rPr lang="ko-KR" altLang="en-US"/>
              <a:t> 이슈 등 핵심 정보를 카드 형식으로 제공합니다</a:t>
            </a:r>
            <a:r>
              <a:rPr lang="en-US" altLang="ko-KR"/>
              <a:t>.</a:t>
            </a:r>
          </a:p>
        </p:txBody>
      </p:sp>
      <p:graphicFrame>
        <p:nvGraphicFramePr>
          <p:cNvPr id="4" name="표 9"/>
          <p:cNvGraphicFramePr/>
          <p:nvPr/>
        </p:nvGraphicFramePr>
        <p:xfrm>
          <a:off x="9161411" y="690715"/>
          <a:ext cx="2838450" cy="1134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공지사항 요약 리스트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750" b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경기 요약 카드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주요 선수 카드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팀 순위 요약 카드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클릭 시 </a:t>
                      </a: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ranking.html)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실시간 이슈 카드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914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750" b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750" b="0">
                          <a:solidFill>
                            <a:schemeClr val="tx1"/>
                          </a:solidFill>
                        </a:rPr>
                        <a:t>추천 분석 카드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1" name="내용 개체 틀 13"/>
          <p:cNvSpPr>
            <a:spLocks noGrp="1"/>
          </p:cNvSpPr>
          <p:nvPr>
            <p:ph sz="quarter" idx="12"/>
          </p:nvPr>
        </p:nvSpPr>
        <p:spPr>
          <a:xfrm>
            <a:off x="7571019" y="232423"/>
            <a:ext cx="1524000" cy="208902"/>
          </a:xfrm>
        </p:spPr>
        <p:txBody>
          <a:bodyPr/>
          <a:lstStyle/>
          <a:p>
            <a:pPr algn="ctr">
              <a:defRPr/>
            </a:pPr>
            <a:r>
              <a:rPr lang="en-US" altLang="ko-KR"/>
              <a:t>MAIN_001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1046</Words>
  <Application>Microsoft Office PowerPoint</Application>
  <PresentationFormat>와이드스크린</PresentationFormat>
  <Paragraphs>374</Paragraphs>
  <Slides>21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Noto Sans KR</vt:lpstr>
      <vt:lpstr>RixSGo L</vt:lpstr>
      <vt:lpstr>나눔바른고딕</vt:lpstr>
      <vt:lpstr>돋움</vt:lpstr>
      <vt:lpstr>맑은 고딕</vt:lpstr>
      <vt:lpstr>맑은고딕</vt:lpstr>
      <vt:lpstr>Arial</vt:lpstr>
      <vt:lpstr>Verdana</vt:lpstr>
      <vt:lpstr>Wingdings</vt:lpstr>
      <vt:lpstr>Office 테마</vt:lpstr>
      <vt:lpstr>PowerPoint 프레젠테이션</vt:lpstr>
      <vt:lpstr>변경 이력</vt:lpstr>
      <vt:lpstr>PowerPoint 프레젠테이션</vt:lpstr>
      <vt:lpstr>정보 구조 (Information Architecture) – 1/2</vt:lpstr>
      <vt:lpstr>업무흐름도 . 메뉴1</vt:lpstr>
      <vt:lpstr>User flow</vt:lpstr>
      <vt:lpstr>서비스 개요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용준 최</dc:creator>
  <cp:lastModifiedBy>admin</cp:lastModifiedBy>
  <cp:revision>81</cp:revision>
  <dcterms:created xsi:type="dcterms:W3CDTF">2023-07-17T04:45:52Z</dcterms:created>
  <dcterms:modified xsi:type="dcterms:W3CDTF">2025-07-21T08:22:32Z</dcterms:modified>
  <cp:version/>
</cp:coreProperties>
</file>

<file path=docProps/thumbnail.jpeg>
</file>